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8" r:id="rId9"/>
    <p:sldId id="262" r:id="rId10"/>
    <p:sldId id="263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ne\Documents\Vincent\uott\FALL%202018\CONCEPTION\livrable-h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Seuil</a:t>
            </a:r>
            <a:r>
              <a:rPr lang="fr-CA" baseline="0"/>
              <a:t> de rentabilité</a:t>
            </a:r>
            <a:endParaRPr lang="fr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63940804639737"/>
          <c:y val="0.10531317961196709"/>
          <c:w val="0.72541765274477743"/>
          <c:h val="0.566396952088722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Revenue Total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Sheet1!$C$28:$C$52</c:f>
              <c:numCache>
                <c:formatCode>General</c:formatCode>
                <c:ptCount val="25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3750</c:v>
                </c:pt>
                <c:pt idx="16">
                  <c:v>4000</c:v>
                </c:pt>
                <c:pt idx="17">
                  <c:v>4250</c:v>
                </c:pt>
                <c:pt idx="18">
                  <c:v>4500</c:v>
                </c:pt>
                <c:pt idx="19">
                  <c:v>4750</c:v>
                </c:pt>
                <c:pt idx="20">
                  <c:v>5000</c:v>
                </c:pt>
                <c:pt idx="21">
                  <c:v>5250</c:v>
                </c:pt>
                <c:pt idx="22">
                  <c:v>5500</c:v>
                </c:pt>
                <c:pt idx="23">
                  <c:v>5750</c:v>
                </c:pt>
                <c:pt idx="24">
                  <c:v>6000</c:v>
                </c:pt>
              </c:numCache>
            </c:numRef>
          </c:xVal>
          <c:yVal>
            <c:numRef>
              <c:f>Sheet1!$D$28:$D$52</c:f>
              <c:numCache>
                <c:formatCode>"$"#,##0.00_);[Red]\("$"#,##0.00\)</c:formatCode>
                <c:ptCount val="25"/>
                <c:pt idx="0">
                  <c:v>0</c:v>
                </c:pt>
                <c:pt idx="1">
                  <c:v>124997.5</c:v>
                </c:pt>
                <c:pt idx="2">
                  <c:v>249995</c:v>
                </c:pt>
                <c:pt idx="3">
                  <c:v>374992.5</c:v>
                </c:pt>
                <c:pt idx="4">
                  <c:v>499990</c:v>
                </c:pt>
                <c:pt idx="5">
                  <c:v>624987.5</c:v>
                </c:pt>
                <c:pt idx="6">
                  <c:v>749985</c:v>
                </c:pt>
                <c:pt idx="7">
                  <c:v>874982.5</c:v>
                </c:pt>
                <c:pt idx="8">
                  <c:v>999980</c:v>
                </c:pt>
                <c:pt idx="9">
                  <c:v>1124977.5</c:v>
                </c:pt>
                <c:pt idx="10">
                  <c:v>1249975</c:v>
                </c:pt>
                <c:pt idx="11">
                  <c:v>1374972.5</c:v>
                </c:pt>
                <c:pt idx="12">
                  <c:v>1499970</c:v>
                </c:pt>
                <c:pt idx="13">
                  <c:v>1624967.5</c:v>
                </c:pt>
                <c:pt idx="14">
                  <c:v>1749965</c:v>
                </c:pt>
                <c:pt idx="15">
                  <c:v>1874962.5</c:v>
                </c:pt>
                <c:pt idx="16">
                  <c:v>1999960</c:v>
                </c:pt>
                <c:pt idx="17">
                  <c:v>2124957.5</c:v>
                </c:pt>
                <c:pt idx="18">
                  <c:v>2249955</c:v>
                </c:pt>
                <c:pt idx="19">
                  <c:v>2374952.5</c:v>
                </c:pt>
                <c:pt idx="20">
                  <c:v>2499950</c:v>
                </c:pt>
                <c:pt idx="21">
                  <c:v>2624947.5</c:v>
                </c:pt>
                <c:pt idx="22">
                  <c:v>2749945</c:v>
                </c:pt>
                <c:pt idx="23">
                  <c:v>2874942.5</c:v>
                </c:pt>
                <c:pt idx="24">
                  <c:v>2999940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FCF-47E9-B8D8-B4EDC1952191}"/>
            </c:ext>
          </c:extLst>
        </c:ser>
        <c:ser>
          <c:idx val="1"/>
          <c:order val="1"/>
          <c:tx>
            <c:strRef>
              <c:f>Sheet1!$G$27</c:f>
              <c:strCache>
                <c:ptCount val="1"/>
                <c:pt idx="0">
                  <c:v>coût variable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Sheet1!$F$28:$F$52</c:f>
              <c:numCache>
                <c:formatCode>General</c:formatCode>
                <c:ptCount val="25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3750</c:v>
                </c:pt>
                <c:pt idx="16">
                  <c:v>4000</c:v>
                </c:pt>
                <c:pt idx="17">
                  <c:v>4250</c:v>
                </c:pt>
                <c:pt idx="18">
                  <c:v>4500</c:v>
                </c:pt>
                <c:pt idx="19">
                  <c:v>4750</c:v>
                </c:pt>
                <c:pt idx="20">
                  <c:v>5000</c:v>
                </c:pt>
                <c:pt idx="21">
                  <c:v>5250</c:v>
                </c:pt>
                <c:pt idx="22">
                  <c:v>5500</c:v>
                </c:pt>
                <c:pt idx="23">
                  <c:v>5750</c:v>
                </c:pt>
                <c:pt idx="24">
                  <c:v>6000</c:v>
                </c:pt>
              </c:numCache>
            </c:numRef>
          </c:xVal>
          <c:yVal>
            <c:numRef>
              <c:f>Sheet1!$G$28:$G$52</c:f>
              <c:numCache>
                <c:formatCode>"$"#,##0.00_);[Red]\("$"#,##0.00\)</c:formatCode>
                <c:ptCount val="25"/>
                <c:pt idx="0">
                  <c:v>0</c:v>
                </c:pt>
                <c:pt idx="1">
                  <c:v>84430</c:v>
                </c:pt>
                <c:pt idx="2">
                  <c:v>168860</c:v>
                </c:pt>
                <c:pt idx="3">
                  <c:v>253290.00000000003</c:v>
                </c:pt>
                <c:pt idx="4">
                  <c:v>337720</c:v>
                </c:pt>
                <c:pt idx="5">
                  <c:v>422150.00000000006</c:v>
                </c:pt>
                <c:pt idx="6">
                  <c:v>506580.00000000006</c:v>
                </c:pt>
                <c:pt idx="7">
                  <c:v>591010</c:v>
                </c:pt>
                <c:pt idx="8">
                  <c:v>675440</c:v>
                </c:pt>
                <c:pt idx="9">
                  <c:v>759870.00000000012</c:v>
                </c:pt>
                <c:pt idx="10">
                  <c:v>844300.00000000012</c:v>
                </c:pt>
                <c:pt idx="11">
                  <c:v>928730.00000000012</c:v>
                </c:pt>
                <c:pt idx="12">
                  <c:v>1013160.0000000001</c:v>
                </c:pt>
                <c:pt idx="13">
                  <c:v>1097590</c:v>
                </c:pt>
                <c:pt idx="14">
                  <c:v>1182020</c:v>
                </c:pt>
                <c:pt idx="15">
                  <c:v>1266450</c:v>
                </c:pt>
                <c:pt idx="16">
                  <c:v>1350880</c:v>
                </c:pt>
                <c:pt idx="17">
                  <c:v>1435310</c:v>
                </c:pt>
                <c:pt idx="18">
                  <c:v>1519740.0000000002</c:v>
                </c:pt>
                <c:pt idx="19">
                  <c:v>1604170.0000000002</c:v>
                </c:pt>
                <c:pt idx="20">
                  <c:v>1688600.0000000002</c:v>
                </c:pt>
                <c:pt idx="21">
                  <c:v>1773030.0000000002</c:v>
                </c:pt>
                <c:pt idx="22">
                  <c:v>1857460.0000000002</c:v>
                </c:pt>
                <c:pt idx="23">
                  <c:v>1941890.0000000002</c:v>
                </c:pt>
                <c:pt idx="24">
                  <c:v>2026320.0000000002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FCF-47E9-B8D8-B4EDC1952191}"/>
            </c:ext>
          </c:extLst>
        </c:ser>
        <c:ser>
          <c:idx val="2"/>
          <c:order val="2"/>
          <c:tx>
            <c:strRef>
              <c:f>Sheet1!$H$27</c:f>
              <c:strCache>
                <c:ptCount val="1"/>
                <c:pt idx="0">
                  <c:v>coût total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Sheet1!$F$28:$F$52</c:f>
              <c:numCache>
                <c:formatCode>General</c:formatCode>
                <c:ptCount val="25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3750</c:v>
                </c:pt>
                <c:pt idx="16">
                  <c:v>4000</c:v>
                </c:pt>
                <c:pt idx="17">
                  <c:v>4250</c:v>
                </c:pt>
                <c:pt idx="18">
                  <c:v>4500</c:v>
                </c:pt>
                <c:pt idx="19">
                  <c:v>4750</c:v>
                </c:pt>
                <c:pt idx="20">
                  <c:v>5000</c:v>
                </c:pt>
                <c:pt idx="21">
                  <c:v>5250</c:v>
                </c:pt>
                <c:pt idx="22">
                  <c:v>5500</c:v>
                </c:pt>
                <c:pt idx="23">
                  <c:v>5750</c:v>
                </c:pt>
                <c:pt idx="24">
                  <c:v>6000</c:v>
                </c:pt>
              </c:numCache>
            </c:numRef>
          </c:xVal>
          <c:yVal>
            <c:numRef>
              <c:f>Sheet1!$H$28:$H$52</c:f>
              <c:numCache>
                <c:formatCode>"$"#,##0.00_);[Red]\("$"#,##0.00\)</c:formatCode>
                <c:ptCount val="25"/>
                <c:pt idx="0">
                  <c:v>150000</c:v>
                </c:pt>
                <c:pt idx="1">
                  <c:v>234430</c:v>
                </c:pt>
                <c:pt idx="2">
                  <c:v>318860</c:v>
                </c:pt>
                <c:pt idx="3">
                  <c:v>403290</c:v>
                </c:pt>
                <c:pt idx="4">
                  <c:v>487720</c:v>
                </c:pt>
                <c:pt idx="5">
                  <c:v>572150</c:v>
                </c:pt>
                <c:pt idx="6">
                  <c:v>656580</c:v>
                </c:pt>
                <c:pt idx="7">
                  <c:v>741010</c:v>
                </c:pt>
                <c:pt idx="8">
                  <c:v>825440</c:v>
                </c:pt>
                <c:pt idx="9">
                  <c:v>909870.00000000012</c:v>
                </c:pt>
                <c:pt idx="10">
                  <c:v>994300.00000000012</c:v>
                </c:pt>
                <c:pt idx="11">
                  <c:v>1078730</c:v>
                </c:pt>
                <c:pt idx="12">
                  <c:v>1163160</c:v>
                </c:pt>
                <c:pt idx="13">
                  <c:v>1247590</c:v>
                </c:pt>
                <c:pt idx="14">
                  <c:v>1332020</c:v>
                </c:pt>
                <c:pt idx="15">
                  <c:v>1416450</c:v>
                </c:pt>
                <c:pt idx="16">
                  <c:v>1500880</c:v>
                </c:pt>
                <c:pt idx="17">
                  <c:v>1585310</c:v>
                </c:pt>
                <c:pt idx="18">
                  <c:v>1669740.0000000002</c:v>
                </c:pt>
                <c:pt idx="19">
                  <c:v>1754170.0000000002</c:v>
                </c:pt>
                <c:pt idx="20">
                  <c:v>1838600.0000000002</c:v>
                </c:pt>
                <c:pt idx="21">
                  <c:v>1923030.0000000002</c:v>
                </c:pt>
                <c:pt idx="22">
                  <c:v>2007460.0000000002</c:v>
                </c:pt>
                <c:pt idx="23">
                  <c:v>2091890.0000000002</c:v>
                </c:pt>
                <c:pt idx="24">
                  <c:v>2176320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FCF-47E9-B8D8-B4EDC1952191}"/>
            </c:ext>
          </c:extLst>
        </c:ser>
        <c:ser>
          <c:idx val="3"/>
          <c:order val="3"/>
          <c:tx>
            <c:v>Coûts fixes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Sheet1!$F$28:$F$52</c:f>
              <c:numCache>
                <c:formatCode>General</c:formatCode>
                <c:ptCount val="25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3750</c:v>
                </c:pt>
                <c:pt idx="16">
                  <c:v>4000</c:v>
                </c:pt>
                <c:pt idx="17">
                  <c:v>4250</c:v>
                </c:pt>
                <c:pt idx="18">
                  <c:v>4500</c:v>
                </c:pt>
                <c:pt idx="19">
                  <c:v>4750</c:v>
                </c:pt>
                <c:pt idx="20">
                  <c:v>5000</c:v>
                </c:pt>
                <c:pt idx="21">
                  <c:v>5250</c:v>
                </c:pt>
                <c:pt idx="22">
                  <c:v>5500</c:v>
                </c:pt>
                <c:pt idx="23">
                  <c:v>5750</c:v>
                </c:pt>
                <c:pt idx="24">
                  <c:v>6000</c:v>
                </c:pt>
              </c:numCache>
            </c:numRef>
          </c:xVal>
          <c:yVal>
            <c:numRef>
              <c:f>Sheet1!$I$28:$I$52</c:f>
              <c:numCache>
                <c:formatCode>"$"#,##0.00_);[Red]\("$"#,##0.00\)</c:formatCode>
                <c:ptCount val="25"/>
                <c:pt idx="0">
                  <c:v>150000</c:v>
                </c:pt>
                <c:pt idx="1">
                  <c:v>150000</c:v>
                </c:pt>
                <c:pt idx="2">
                  <c:v>150000</c:v>
                </c:pt>
                <c:pt idx="3">
                  <c:v>150000</c:v>
                </c:pt>
                <c:pt idx="4">
                  <c:v>150000</c:v>
                </c:pt>
                <c:pt idx="5">
                  <c:v>150000</c:v>
                </c:pt>
                <c:pt idx="6">
                  <c:v>150000</c:v>
                </c:pt>
                <c:pt idx="7">
                  <c:v>150000</c:v>
                </c:pt>
                <c:pt idx="8">
                  <c:v>150000</c:v>
                </c:pt>
                <c:pt idx="9">
                  <c:v>150000</c:v>
                </c:pt>
                <c:pt idx="10">
                  <c:v>150000</c:v>
                </c:pt>
                <c:pt idx="11">
                  <c:v>150000</c:v>
                </c:pt>
                <c:pt idx="12">
                  <c:v>150000</c:v>
                </c:pt>
                <c:pt idx="13">
                  <c:v>150000</c:v>
                </c:pt>
                <c:pt idx="14">
                  <c:v>150000</c:v>
                </c:pt>
                <c:pt idx="15">
                  <c:v>150000</c:v>
                </c:pt>
                <c:pt idx="16">
                  <c:v>150000</c:v>
                </c:pt>
                <c:pt idx="17">
                  <c:v>150000</c:v>
                </c:pt>
                <c:pt idx="18">
                  <c:v>150000</c:v>
                </c:pt>
                <c:pt idx="19">
                  <c:v>150000</c:v>
                </c:pt>
                <c:pt idx="20">
                  <c:v>150000</c:v>
                </c:pt>
                <c:pt idx="21">
                  <c:v>150000</c:v>
                </c:pt>
                <c:pt idx="22">
                  <c:v>150000</c:v>
                </c:pt>
                <c:pt idx="23">
                  <c:v>150000</c:v>
                </c:pt>
                <c:pt idx="24">
                  <c:v>150000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FCF-47E9-B8D8-B4EDC1952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655472"/>
        <c:axId val="365656032"/>
      </c:scatterChart>
      <c:valAx>
        <c:axId val="36565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Quantité</a:t>
                </a:r>
                <a:r>
                  <a:rPr lang="fr-CA" baseline="0"/>
                  <a:t> de coussins intelligents</a:t>
                </a:r>
                <a:endParaRPr lang="fr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56032"/>
        <c:crosses val="autoZero"/>
        <c:crossBetween val="midCat"/>
      </c:valAx>
      <c:valAx>
        <c:axId val="36565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Valeur</a:t>
                </a:r>
                <a:r>
                  <a:rPr lang="fr-CA" baseline="0"/>
                  <a:t> ($)</a:t>
                </a:r>
                <a:endParaRPr lang="fr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55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3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8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99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6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08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0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315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6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B6D7-2A99-4035-8510-28603FE81DF1}" type="datetimeFigureOut">
              <a:rPr lang="fr-CA" smtClean="0"/>
              <a:t>2018-11-26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B1975CB-D4D8-4F36-AAA3-82F252296BAD}" type="slidenum">
              <a:rPr lang="fr-CA" smtClean="0"/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2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631B6B-6F36-4CAB-A919-DC7C327A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Coussin intelligent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647BCFFF-9495-4490-A59D-9E0281154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>
            <a:fillRect/>
          </a:stretch>
        </p:blipFill>
        <p:spPr>
          <a:xfrm>
            <a:off x="8141642" y="1129513"/>
            <a:ext cx="2791171" cy="386632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9565E0D-B61A-473D-BD5D-09822417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Par Building </a:t>
            </a:r>
            <a:r>
              <a:rPr lang="fr-CA" dirty="0" err="1"/>
              <a:t>Mobility</a:t>
            </a:r>
            <a:r>
              <a:rPr lang="fr-CA" dirty="0"/>
              <a:t>, une entreprise qui vise à améliorer la condition de vie des personnes à mobilité réduite. </a:t>
            </a:r>
          </a:p>
          <a:p>
            <a:r>
              <a:rPr lang="fr-CA" dirty="0"/>
              <a:t>Fondée par  Vincent Lafontaine, Mark-Olivier Moreau, Mathieu Perreault et </a:t>
            </a:r>
            <a:r>
              <a:rPr lang="fr-CA" dirty="0" err="1"/>
              <a:t>Jeremie</a:t>
            </a:r>
            <a:r>
              <a:rPr lang="fr-CA" dirty="0"/>
              <a:t> </a:t>
            </a:r>
            <a:r>
              <a:rPr lang="fr-CA" dirty="0" err="1"/>
              <a:t>Tsai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21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D5787-B50F-4FE7-A569-17C67C9D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Prototype 1 - Matériaux recyclés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904DA0-3275-4BE5-958B-5BA6CFBFB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Le 1</a:t>
            </a:r>
            <a:r>
              <a:rPr lang="fr-CA" baseline="30000" dirty="0"/>
              <a:t>er</a:t>
            </a:r>
            <a:r>
              <a:rPr lang="fr-CA" dirty="0"/>
              <a:t> prototype est fabriqué à l’aide de matériaux recyclés et montre les différents éléments de notre coussin intelligent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95C669-BF3F-449D-93A8-934B015C3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8600" y="2543175"/>
            <a:ext cx="43148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35208-B7B8-4813-B65F-9244FC40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814439"/>
            <a:ext cx="9605635" cy="1059305"/>
          </a:xfrm>
        </p:spPr>
        <p:txBody>
          <a:bodyPr/>
          <a:lstStyle/>
          <a:p>
            <a:r>
              <a:rPr lang="fr-CA" dirty="0"/>
              <a:t>Le coté économique du projet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B2B88C-50D5-41E8-821D-30CB841EA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Représente la mise en marché réelle de notre coussin et la viabilité de notre entreprise</a:t>
            </a:r>
          </a:p>
          <a:p>
            <a:r>
              <a:rPr lang="fr-CA" dirty="0"/>
              <a:t>La 1ere évaluation de notre projet est une liste complète des coûts de nos matériaux (BOM)</a:t>
            </a:r>
          </a:p>
          <a:p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34E1DD-3377-40C4-830F-B4C0F40B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65" y="171154"/>
            <a:ext cx="4082136" cy="1643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0F1944-EC5D-4F62-A481-A9DD94CA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65" y="1886684"/>
            <a:ext cx="4082135" cy="39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7D893C1-EB0A-410F-A8B1-FDFB5D11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815" y="264416"/>
            <a:ext cx="3275013" cy="1100137"/>
          </a:xfrm>
        </p:spPr>
        <p:txBody>
          <a:bodyPr>
            <a:normAutofit/>
          </a:bodyPr>
          <a:lstStyle/>
          <a:p>
            <a:r>
              <a:rPr lang="fr-CA" sz="1600" dirty="0"/>
              <a:t>Évaluation de la rentabilité du projet avec un graphique du seuil de rentabilité et un compte de profit ET pertes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0BEE714-352F-4041-B09D-73A4574FC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487001"/>
              </p:ext>
            </p:extLst>
          </p:nvPr>
        </p:nvGraphicFramePr>
        <p:xfrm>
          <a:off x="42420" y="1470402"/>
          <a:ext cx="5085804" cy="436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91D093-7313-4BB3-B787-37FA48950C85}"/>
              </a:ext>
            </a:extLst>
          </p:cNvPr>
          <p:cNvSpPr txBox="1"/>
          <p:nvPr/>
        </p:nvSpPr>
        <p:spPr>
          <a:xfrm>
            <a:off x="5732831" y="240038"/>
            <a:ext cx="561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Tableau des coûts et des profits sur une période de 3 ans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83E1AE70-57E2-4823-AAF5-44532B901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58692"/>
              </p:ext>
            </p:extLst>
          </p:nvPr>
        </p:nvGraphicFramePr>
        <p:xfrm>
          <a:off x="5383516" y="1600421"/>
          <a:ext cx="65151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6515031" imgH="3933910" progId="Excel.Sheet.12">
                  <p:embed/>
                </p:oleObj>
              </mc:Choice>
              <mc:Fallback>
                <p:oleObj name="Worksheet" r:id="rId4" imgW="6515031" imgH="39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516" y="1600421"/>
                        <a:ext cx="6515100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BFA0F989-3709-4758-8B7C-C8494776C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65737"/>
              </p:ext>
            </p:extLst>
          </p:nvPr>
        </p:nvGraphicFramePr>
        <p:xfrm>
          <a:off x="4711662" y="799306"/>
          <a:ext cx="7124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6" imgW="7124739" imgH="790648" progId="Excel.Sheet.12">
                  <p:embed/>
                </p:oleObj>
              </mc:Choice>
              <mc:Fallback>
                <p:oleObj name="Worksheet" r:id="rId6" imgW="7124739" imgH="7906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1662" y="799306"/>
                        <a:ext cx="71247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2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2AC7A-A588-46E4-8C3F-8CB0AF29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rétroaction et le prototypage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FC1AF-0A9E-4AE7-AAD4-8A7B79C2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61" y="235448"/>
            <a:ext cx="6012470" cy="4658826"/>
          </a:xfrm>
        </p:spPr>
        <p:txBody>
          <a:bodyPr/>
          <a:lstStyle/>
          <a:p>
            <a:r>
              <a:rPr lang="fr-CA" dirty="0"/>
              <a:t>Nous avons obtenu 2 solutions claires pour répondre à ces demandes:</a:t>
            </a:r>
          </a:p>
          <a:p>
            <a:pPr lvl="1"/>
            <a:r>
              <a:rPr lang="fr-CA" dirty="0"/>
              <a:t>Une pochette externe qui est attachée à la housse principale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Un affichage de la pression par une matrice et l’intensité des pressions est affichée par un code de couleur</a:t>
            </a:r>
          </a:p>
          <a:p>
            <a:pPr lvl="1"/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1D4297-D28B-47F7-B21C-6C44DFB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Le positionnement de la boite et de l'Arduino doit être non-encombrant </a:t>
            </a:r>
          </a:p>
          <a:p>
            <a:r>
              <a:rPr lang="fr-CA" dirty="0"/>
              <a:t>L’affichage doit être plus claire</a:t>
            </a:r>
          </a:p>
          <a:p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D1F8B7-1260-43B5-8385-9BCDCB69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24" y="4476096"/>
            <a:ext cx="2615387" cy="1328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80A711-87BD-49CB-AB81-4AD95701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8364" y="1244724"/>
            <a:ext cx="1872236" cy="24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12064-D075-488B-8634-FEF4471D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prototype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2D7634D-F35E-4E74-A04E-1C168C68C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4025" y="119566"/>
            <a:ext cx="4076438" cy="54352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AADC3D-2980-4D09-B478-A7578B096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Ce prototype répond de façon simplifiée à toutes les demandes de notre client et présente une lecture de pression par une lecture de variation de résistance</a:t>
            </a:r>
          </a:p>
        </p:txBody>
      </p:sp>
    </p:spTree>
    <p:extLst>
      <p:ext uri="{BB962C8B-B14F-4D97-AF65-F5344CB8AC3E}">
        <p14:creationId xmlns:p14="http://schemas.microsoft.com/office/powerpoint/2010/main" val="15406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976BA-234D-4759-B8ED-E812B7E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prototype final et la finalisation du projet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1763468-25BA-4274-B7AC-700FFECBF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1734" y="583096"/>
            <a:ext cx="3655424" cy="48747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005DE3-B275-4239-805F-7E715AA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La réalisation du prototype final est un tapis de capteurs qui permet de lire les pressions selon leur intensité et la longévité de ces pressions</a:t>
            </a:r>
          </a:p>
        </p:txBody>
      </p:sp>
    </p:spTree>
    <p:extLst>
      <p:ext uri="{BB962C8B-B14F-4D97-AF65-F5344CB8AC3E}">
        <p14:creationId xmlns:p14="http://schemas.microsoft.com/office/powerpoint/2010/main" val="28219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44B0FE-75CD-446A-AF42-EDC82084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notre </a:t>
            </a:r>
            <a:r>
              <a:rPr lang="fr-CA" dirty="0" err="1"/>
              <a:t>cONCEPTION</a:t>
            </a:r>
            <a:endParaRPr lang="fr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E834C5-1541-4832-AF0F-D3CE9C2A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288" y="798973"/>
            <a:ext cx="6012470" cy="4658826"/>
          </a:xfrm>
        </p:spPr>
        <p:txBody>
          <a:bodyPr/>
          <a:lstStyle/>
          <a:p>
            <a:pPr fontAlgn="base"/>
            <a:r>
              <a:rPr lang="fr-CA" dirty="0"/>
              <a:t>Bocar N’</a:t>
            </a:r>
            <a:r>
              <a:rPr lang="fr-CA" dirty="0" err="1"/>
              <a:t>diaye</a:t>
            </a:r>
            <a:r>
              <a:rPr lang="fr-CA" dirty="0"/>
              <a:t>, technologiste à l’Hôpital St-Vincent</a:t>
            </a:r>
          </a:p>
          <a:p>
            <a:pPr fontAlgn="base"/>
            <a:r>
              <a:rPr lang="fr-CA" dirty="0"/>
              <a:t>Les personnes à mobilité réduite sont nombreuses</a:t>
            </a:r>
          </a:p>
          <a:p>
            <a:pPr fontAlgn="base"/>
            <a:r>
              <a:rPr lang="fr-CA" dirty="0"/>
              <a:t>Leur immobilité prolongée engendre de l'inconfort</a:t>
            </a:r>
          </a:p>
          <a:p>
            <a:pPr fontAlgn="base"/>
            <a:r>
              <a:rPr lang="fr-CA" dirty="0"/>
              <a:t>Personnel aidant sans outils ou solutions</a:t>
            </a:r>
          </a:p>
          <a:p>
            <a:pPr fontAlgn="base"/>
            <a:r>
              <a:rPr lang="fr-CA" dirty="0"/>
              <a:t>Quelques produits disponibles sur le marché:</a:t>
            </a:r>
          </a:p>
          <a:p>
            <a:pPr lvl="1" fontAlgn="base"/>
            <a:r>
              <a:rPr lang="fr-CA" dirty="0" err="1"/>
              <a:t>Tekscan</a:t>
            </a:r>
            <a:r>
              <a:rPr lang="fr-CA" dirty="0"/>
              <a:t> Body Pressure </a:t>
            </a:r>
            <a:r>
              <a:rPr lang="fr-CA" dirty="0" err="1"/>
              <a:t>Measurement</a:t>
            </a:r>
            <a:r>
              <a:rPr lang="fr-CA" dirty="0"/>
              <a:t> System (BPMS)</a:t>
            </a:r>
          </a:p>
          <a:p>
            <a:pPr lvl="1" fontAlgn="base"/>
            <a:r>
              <a:rPr lang="fr-CA" dirty="0" err="1"/>
              <a:t>AliMed</a:t>
            </a:r>
            <a:r>
              <a:rPr lang="fr-CA" dirty="0"/>
              <a:t> </a:t>
            </a:r>
            <a:r>
              <a:rPr lang="fr-CA" dirty="0" err="1"/>
              <a:t>Alarms</a:t>
            </a:r>
            <a:r>
              <a:rPr lang="fr-CA" dirty="0"/>
              <a:t> (</a:t>
            </a:r>
            <a:r>
              <a:rPr lang="fr-CA" dirty="0" err="1"/>
              <a:t>cordless</a:t>
            </a:r>
            <a:r>
              <a:rPr lang="fr-CA" dirty="0"/>
              <a:t> pressure </a:t>
            </a:r>
            <a:r>
              <a:rPr lang="fr-CA" dirty="0" err="1"/>
              <a:t>sensor</a:t>
            </a:r>
            <a:r>
              <a:rPr lang="fr-CA" dirty="0"/>
              <a:t>)</a:t>
            </a:r>
          </a:p>
          <a:p>
            <a:pPr lvl="1" fontAlgn="base"/>
            <a:r>
              <a:rPr lang="fr-CA" dirty="0" err="1"/>
              <a:t>BodiTrak</a:t>
            </a:r>
            <a:r>
              <a:rPr lang="fr-CA" dirty="0"/>
              <a:t> Monitor</a:t>
            </a:r>
          </a:p>
          <a:p>
            <a:pPr lvl="1" fontAlgn="base"/>
            <a:r>
              <a:rPr lang="fr-CA" dirty="0"/>
              <a:t>Gaspard</a:t>
            </a:r>
          </a:p>
          <a:p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E328404-6E7A-4C3D-A4D9-1EB2CC57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Client et problème</a:t>
            </a:r>
          </a:p>
        </p:txBody>
      </p:sp>
    </p:spTree>
    <p:extLst>
      <p:ext uri="{BB962C8B-B14F-4D97-AF65-F5344CB8AC3E}">
        <p14:creationId xmlns:p14="http://schemas.microsoft.com/office/powerpoint/2010/main" val="28356432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DF32BEA-5A83-4A45-B271-E9BD1208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démarrage et les besoins des clients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75FFAC9-5605-4015-A5F8-A46C38C5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fr-CA" dirty="0"/>
              <a:t>Une première rencontre avec notre client</a:t>
            </a:r>
          </a:p>
          <a:p>
            <a:r>
              <a:rPr lang="fr-CA" dirty="0"/>
              <a:t>Les besoins principaux et comment notre coussin doit y répondre:</a:t>
            </a:r>
          </a:p>
          <a:p>
            <a:pPr lvl="1"/>
            <a:r>
              <a:rPr lang="fr-CA" dirty="0"/>
              <a:t>La résistance au froissement ainsi que son imperméabilité</a:t>
            </a:r>
          </a:p>
          <a:p>
            <a:pPr lvl="1"/>
            <a:r>
              <a:rPr lang="fr-CA" dirty="0"/>
              <a:t>Principalement utilisé pour les chaises roulantes</a:t>
            </a:r>
          </a:p>
          <a:p>
            <a:pPr lvl="1"/>
            <a:r>
              <a:rPr lang="fr-CA" dirty="0"/>
              <a:t>Alimentation doit être sécuritaire et simple</a:t>
            </a:r>
          </a:p>
          <a:p>
            <a:pPr lvl="1"/>
            <a:r>
              <a:rPr lang="fr-CA" dirty="0"/>
              <a:t>Peut être utilisé par une clientèle variée et détecte les variations de pression</a:t>
            </a:r>
          </a:p>
          <a:p>
            <a:pPr lvl="1"/>
            <a:r>
              <a:rPr lang="fr-CA" dirty="0"/>
              <a:t>L’affichage des pressions détectées doit être facile à analyser</a:t>
            </a:r>
          </a:p>
        </p:txBody>
      </p:sp>
    </p:spTree>
    <p:extLst>
      <p:ext uri="{BB962C8B-B14F-4D97-AF65-F5344CB8AC3E}">
        <p14:creationId xmlns:p14="http://schemas.microsoft.com/office/powerpoint/2010/main" val="9399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A5F5C12-0B40-49B1-9990-78351963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MEILLEURE COMPRÉHENSION de notre clientèle cible et les spécifications du projet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831B05-5E19-4958-9988-A24D9C4E1A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Une histoire captivante à propos d’une réalisation claire de notre clientèle cible a été effectuée très tôt lors du processus de conception.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1656F4-1B67-49C2-8D62-0D5F84B833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Les spécifications cibles établies suite à la première rencontre:</a:t>
            </a:r>
          </a:p>
          <a:p>
            <a:pPr lvl="1"/>
            <a:r>
              <a:rPr lang="fr-CA" dirty="0"/>
              <a:t>Le coussin doit être fonctionnel pendant une longue période de temps</a:t>
            </a:r>
          </a:p>
          <a:p>
            <a:pPr lvl="1"/>
            <a:r>
              <a:rPr lang="fr-CA" dirty="0"/>
              <a:t>Devrait avoir une dimension de 40 cm par 47 cm</a:t>
            </a:r>
          </a:p>
          <a:p>
            <a:pPr lvl="1"/>
            <a:r>
              <a:rPr lang="fr-CA" dirty="0"/>
              <a:t>Le budget total du coussin est de 100$ CAN</a:t>
            </a:r>
          </a:p>
          <a:p>
            <a:pPr lvl="1"/>
            <a:r>
              <a:rPr lang="fr-CA" dirty="0"/>
              <a:t>Source d’alimentation doit être d’au plus 10V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80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029A5-24E0-4B7A-BE6D-45106858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CA" dirty="0"/>
              <a:t>La conceptualisation du produit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6F4E4-2981-4CE1-B1E3-E834186F4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89" y="2058626"/>
            <a:ext cx="6416958" cy="4300330"/>
          </a:xfrm>
        </p:spPr>
        <p:txBody>
          <a:bodyPr>
            <a:normAutofit fontScale="55000" lnSpcReduction="20000"/>
          </a:bodyPr>
          <a:lstStyle/>
          <a:p>
            <a:r>
              <a:rPr lang="fr-CA" sz="2800" dirty="0"/>
              <a:t>Liste de spécifications cibles utilisées pour trouver les solutions possibles:</a:t>
            </a:r>
          </a:p>
          <a:p>
            <a:pPr lvl="1"/>
            <a:r>
              <a:rPr lang="fr-CA" sz="2500" dirty="0"/>
              <a:t>A) Les données doivent être affichées sur un téléphone intelligent</a:t>
            </a:r>
          </a:p>
          <a:p>
            <a:pPr lvl="1"/>
            <a:r>
              <a:rPr lang="fr-CA" sz="2500" dirty="0"/>
              <a:t>B) Les matériaux doivent répondre aux normes en vigueur à l’Hôpital Saint-	Vincent</a:t>
            </a:r>
          </a:p>
          <a:p>
            <a:pPr lvl="1"/>
            <a:r>
              <a:rPr lang="fr-CA" sz="2500" dirty="0"/>
              <a:t>C) Source d’alimentation d’au plus 10V et doit être protégée contre les 	courts circuits</a:t>
            </a:r>
          </a:p>
          <a:p>
            <a:pPr lvl="1"/>
            <a:r>
              <a:rPr lang="fr-CA" sz="2500" dirty="0"/>
              <a:t>D) Le produit doit détecter avec précision la pression appliquée </a:t>
            </a:r>
          </a:p>
          <a:p>
            <a:pPr lvl="1"/>
            <a:r>
              <a:rPr lang="fr-CA" sz="2500" dirty="0"/>
              <a:t>E) Coûter moins de 100$</a:t>
            </a:r>
          </a:p>
          <a:p>
            <a:pPr lvl="1"/>
            <a:r>
              <a:rPr lang="fr-CA" sz="2500" dirty="0"/>
              <a:t>F) Résister au froissement, aux chocs et aux liquides</a:t>
            </a:r>
          </a:p>
          <a:p>
            <a:pPr lvl="1"/>
            <a:r>
              <a:rPr lang="fr-CA" sz="2500" dirty="0"/>
              <a:t>G) Avoir les dimensions d’environ 40 cm x 47 cm</a:t>
            </a:r>
          </a:p>
          <a:p>
            <a:pPr lvl="1"/>
            <a:r>
              <a:rPr lang="fr-CA" sz="2500" dirty="0"/>
              <a:t>H) Doit être facile à entretenir</a:t>
            </a:r>
          </a:p>
          <a:p>
            <a:pPr lvl="1"/>
            <a:r>
              <a:rPr lang="fr-CA" sz="2500" dirty="0"/>
              <a:t>I) Doit fonctionner durant 24h sans arrêt avec une seule charge</a:t>
            </a:r>
          </a:p>
          <a:p>
            <a:pPr lvl="1"/>
            <a:r>
              <a:rPr lang="fr-CA" sz="2500" dirty="0"/>
              <a:t>J) Doit être rechargé rapidement et facilement</a:t>
            </a:r>
          </a:p>
          <a:p>
            <a:pPr lvl="1"/>
            <a:r>
              <a:rPr lang="fr-CA" sz="2500" dirty="0"/>
              <a:t>K) Si des piles sont utilisées, elles devraient permettre une longue durée de 	vie</a:t>
            </a:r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28DBCA-D974-4380-9F2C-CE518682A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9981" y="2055539"/>
            <a:ext cx="4645152" cy="3441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sz="2900" dirty="0"/>
              <a:t>Suite à ces spécifications, chaque membre de l’équipe a fourni diverses solutions et les plus intéressantes ont été sélectionnées à l’aide de ces spécifications.</a:t>
            </a:r>
          </a:p>
          <a:p>
            <a:pPr marL="0" indent="0">
              <a:buNone/>
            </a:pPr>
            <a:endParaRPr lang="fr-CA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877C5-B848-4FCE-967F-8A1ECB79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43" y="2948342"/>
            <a:ext cx="3627609" cy="31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02F37-3C84-4453-9FFC-F32516C6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conceptualisation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94FDB-D33E-46C4-9215-4FBD989AF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Suite à une évaluation complète des idées, un prototype de départ à été sélectionné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8F3AFA-C465-4FB1-B94C-D2D3868F3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Un tapis externe pour détecter la pression est la meilleure solution et celui-ci est inséré dans une housse personnalisée pour répondre aux critères du client</a:t>
            </a:r>
          </a:p>
        </p:txBody>
      </p:sp>
    </p:spTree>
    <p:extLst>
      <p:ext uri="{BB962C8B-B14F-4D97-AF65-F5344CB8AC3E}">
        <p14:creationId xmlns:p14="http://schemas.microsoft.com/office/powerpoint/2010/main" val="16343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2B185-2FE0-423A-A068-B696B890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235175"/>
            <a:ext cx="9603275" cy="1049235"/>
          </a:xfrm>
        </p:spPr>
        <p:txBody>
          <a:bodyPr/>
          <a:lstStyle/>
          <a:p>
            <a:r>
              <a:rPr lang="fr-CA" dirty="0"/>
              <a:t>Plan et faisabilité</a:t>
            </a:r>
          </a:p>
        </p:txBody>
      </p:sp>
      <p:pic>
        <p:nvPicPr>
          <p:cNvPr id="2050" name="Picture 2" descr="https://lh5.googleusercontent.com/wD7VYYrUj4_YqSd7sko6cJ8py6U-tT2n9w-Py8XZYN8t62oeRXO8KGmhLIYgz2-Ihl2L4cZo6L6bknMjpYRhIDK30Zj892R56tQgsHXdYGQjeCvbMJGtSbRjIhTtfjWa6YYSuGY95d8">
            <a:extLst>
              <a:ext uri="{FF2B5EF4-FFF2-40B4-BE49-F238E27FC236}">
                <a16:creationId xmlns:a16="http://schemas.microsoft.com/office/drawing/2014/main" xmlns="" id="{75AF3677-BC47-4ECB-BDB2-F53AB3F30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5" y="998408"/>
            <a:ext cx="10908403" cy="4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3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BD5E-A3AB-4696-A1B9-25C2F7F7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2689"/>
            <a:ext cx="9603275" cy="1049235"/>
          </a:xfrm>
        </p:spPr>
        <p:txBody>
          <a:bodyPr/>
          <a:lstStyle/>
          <a:p>
            <a:r>
              <a:rPr lang="fr-CA" dirty="0"/>
              <a:t>Plan et faisabilité (suite)</a:t>
            </a:r>
          </a:p>
        </p:txBody>
      </p:sp>
      <p:pic>
        <p:nvPicPr>
          <p:cNvPr id="3074" name="Picture 2" descr="https://lh5.googleusercontent.com/Ib3jjFGP2hOTC2lq5H-WL5J_kblc3AinzVJeA4YuwRZvPHTVkQG-aJ7ytmsITmbh8jUBZoO48ntBScSqqLrrst_1e87z8VciFQl9EOxhwPTM0YMOAApdBAYIabp8iLkCVtZa9rGj5fg">
            <a:extLst>
              <a:ext uri="{FF2B5EF4-FFF2-40B4-BE49-F238E27FC236}">
                <a16:creationId xmlns:a16="http://schemas.microsoft.com/office/drawing/2014/main" xmlns="" id="{3BA3A2B5-3F42-4E2B-942F-A817822B0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043796"/>
            <a:ext cx="9603275" cy="49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9C580-BB5F-4FC7-85D1-8BCE790E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Prototypage 1 et 2</a:t>
            </a:r>
            <a:r>
              <a:rPr lang="fr-CA" baseline="30000" dirty="0"/>
              <a:t>e</a:t>
            </a:r>
            <a:r>
              <a:rPr lang="fr-CA" dirty="0"/>
              <a:t> rencontre AVEC notre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0761C-BBCE-46EB-A647-4869912602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Suite à une deuxième rencontre avec notre client, certains points ont été soulignés:</a:t>
            </a:r>
          </a:p>
          <a:p>
            <a:pPr lvl="1"/>
            <a:r>
              <a:rPr lang="fr-CA" dirty="0"/>
              <a:t>Le tapis de capteurs doit être complètement immobile et imperméable</a:t>
            </a:r>
          </a:p>
          <a:p>
            <a:pPr lvl="1"/>
            <a:r>
              <a:rPr lang="fr-CA" dirty="0"/>
              <a:t>Une solution possible est le plastique thermo-rétrécissable</a:t>
            </a:r>
          </a:p>
          <a:p>
            <a:pPr lvl="1"/>
            <a:r>
              <a:rPr lang="fr-CA" dirty="0"/>
              <a:t>L’affichage des données doit être simple</a:t>
            </a:r>
          </a:p>
          <a:p>
            <a:pPr lvl="1"/>
            <a:r>
              <a:rPr lang="fr-CA" dirty="0"/>
              <a:t>Le coût des capteurs doit être bas</a:t>
            </a:r>
          </a:p>
          <a:p>
            <a:pPr lvl="1"/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334BB-B779-4419-9279-A52E5C504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dirty="0"/>
              <a:t>Il est donc important d’établir des paramètres de test pour déterminer la validité de nos prototypes:</a:t>
            </a:r>
          </a:p>
          <a:p>
            <a:pPr lvl="1"/>
            <a:r>
              <a:rPr lang="fr-CA" dirty="0"/>
              <a:t>Lecture de la pression avec une personne assise, durabilité</a:t>
            </a:r>
          </a:p>
          <a:p>
            <a:pPr lvl="1"/>
            <a:r>
              <a:rPr lang="fr-CA" dirty="0"/>
              <a:t>Froisser le coussin et diverses chutes pour vérifier l’immobilité des capteurs</a:t>
            </a:r>
          </a:p>
          <a:p>
            <a:pPr lvl="1"/>
            <a:r>
              <a:rPr lang="fr-CA" dirty="0"/>
              <a:t>Tester l’imperméabilité avec divers liquides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737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342</TotalTime>
  <Words>686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Gallery</vt:lpstr>
      <vt:lpstr>Worksheet</vt:lpstr>
      <vt:lpstr>Coussin intelligent</vt:lpstr>
      <vt:lpstr>Introduction à notre cONCEPTION</vt:lpstr>
      <vt:lpstr>Le démarrage et les besoins des clients</vt:lpstr>
      <vt:lpstr>Une MEILLEURE COMPRÉHENSION de notre clientèle cible et les spécifications du projet</vt:lpstr>
      <vt:lpstr>La conceptualisation du produit </vt:lpstr>
      <vt:lpstr>La conceptualisation (suite)</vt:lpstr>
      <vt:lpstr>Plan et faisabilité</vt:lpstr>
      <vt:lpstr>Plan et faisabilité (suite)</vt:lpstr>
      <vt:lpstr>Prototypage 1 et 2e rencontre AVEC notre client</vt:lpstr>
      <vt:lpstr>Prototype 1 - Matériaux recyclés</vt:lpstr>
      <vt:lpstr>Le coté économique du projet</vt:lpstr>
      <vt:lpstr>Évaluation de la rentabilité du projet avec un graphique du seuil de rentabilité et un compte de profit ET pertes</vt:lpstr>
      <vt:lpstr>La rétroaction et le prototypage 2</vt:lpstr>
      <vt:lpstr>Le prototype 2</vt:lpstr>
      <vt:lpstr>Le prototype final et la finalisation du projet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Coussin intelligent</dc:title>
  <dc:creator>Christine</dc:creator>
  <cp:lastModifiedBy>Mark-Olivier Moreau</cp:lastModifiedBy>
  <cp:revision>30</cp:revision>
  <dcterms:created xsi:type="dcterms:W3CDTF">2018-11-25T18:37:14Z</dcterms:created>
  <dcterms:modified xsi:type="dcterms:W3CDTF">2018-11-27T00:56:37Z</dcterms:modified>
</cp:coreProperties>
</file>