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</p:sldMasterIdLst>
  <p:notesMasterIdLst>
    <p:notesMasterId r:id="rId20"/>
  </p:notesMasterIdLst>
  <p:sldIdLst>
    <p:sldId id="256" r:id="rId2"/>
    <p:sldId id="275" r:id="rId3"/>
    <p:sldId id="292" r:id="rId4"/>
    <p:sldId id="294" r:id="rId5"/>
    <p:sldId id="293" r:id="rId6"/>
    <p:sldId id="289" r:id="rId7"/>
    <p:sldId id="277" r:id="rId8"/>
    <p:sldId id="279" r:id="rId9"/>
    <p:sldId id="290" r:id="rId10"/>
    <p:sldId id="281" r:id="rId11"/>
    <p:sldId id="283" r:id="rId12"/>
    <p:sldId id="282" r:id="rId13"/>
    <p:sldId id="288" r:id="rId14"/>
    <p:sldId id="291" r:id="rId15"/>
    <p:sldId id="284" r:id="rId16"/>
    <p:sldId id="261" r:id="rId17"/>
    <p:sldId id="263" r:id="rId18"/>
    <p:sldId id="267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1A2D76-4CF5-5619-3047-CB3803BF3D22}" v="96" dt="2024-04-01T02:52:32.980"/>
    <p1510:client id="{551972C2-48C2-8097-04B0-A258B25FB0A9}" v="526" dt="2024-04-01T05:51:38.678"/>
    <p1510:client id="{61C5B2C7-4B80-4DF6-AC1E-310E4A24953E}" v="650" dt="2024-04-01T05:52:08.625"/>
    <p1510:client id="{76F16B7C-421D-C6BA-1F5C-1ABE3CA4E267}" v="938" dt="2024-04-01T04:29:01.068"/>
    <p1510:client id="{7CB7C49D-2F67-B72F-B155-D0AD2AB733F4}" v="63" dt="2024-04-01T06:02:42.270"/>
    <p1510:client id="{C36C7D35-DA68-B11E-8198-191611C1336D}" v="1" dt="2024-04-01T02:48:57.629"/>
    <p1510:client id="{CA9E6C1D-5FB9-174E-7416-5B4EF331564B}" v="1110" dt="2024-04-01T06:02:18.364"/>
    <p1510:client id="{D0330FD4-7775-6C0F-4328-3F774492A237}" v="553" dt="2024-04-01T05:52:23.843"/>
    <p1510:client id="{FF38F4FF-8AED-B345-A687-6A97ED79F91C}" v="40" dt="2024-04-01T05:34:13.3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1T05:08:50.08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F9A3F0-4F93-7240-985A-F65A2D69BDF9}" type="datetimeFigureOut">
              <a:rPr lang="fr-FR" smtClean="0"/>
              <a:t>31/03/2024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6823BD-D2AD-284F-BEF7-5A5C40A5E0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0587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381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820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16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972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915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359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878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324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457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043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394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803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24" r:id="rId6"/>
    <p:sldLayoutId id="2147483719" r:id="rId7"/>
    <p:sldLayoutId id="2147483720" r:id="rId8"/>
    <p:sldLayoutId id="2147483721" r:id="rId9"/>
    <p:sldLayoutId id="2147483723" r:id="rId10"/>
    <p:sldLayoutId id="2147483722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eenhouse with plants and fruits&#10;&#10;Description automatically generated">
            <a:extLst>
              <a:ext uri="{FF2B5EF4-FFF2-40B4-BE49-F238E27FC236}">
                <a16:creationId xmlns:a16="http://schemas.microsoft.com/office/drawing/2014/main" id="{64479619-2148-97B8-D6E7-8A4788357B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709" r="-1" b="-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61F5450-2682-4B05-EF36-C835B77BAC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71569"/>
            <a:ext cx="9144000" cy="2715858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fr-FR" sz="6800">
                <a:latin typeface="ADLaM Display"/>
                <a:ea typeface="ADLaM Display"/>
                <a:cs typeface="ADLaM Display"/>
              </a:rPr>
              <a:t>Système de pollinisation artificielle des fraises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5AC0227-3823-BC03-2188-C15F76B398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3691756"/>
            <a:ext cx="9144000" cy="5948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fr-FR" sz="3200" dirty="0">
                <a:latin typeface="ADLaM Display"/>
                <a:ea typeface="ADLaM Display"/>
                <a:cs typeface="ADLaM Display"/>
              </a:rPr>
              <a:t>Réalisé par l'équipe FE23</a:t>
            </a:r>
          </a:p>
        </p:txBody>
      </p:sp>
      <p:sp>
        <p:nvSpPr>
          <p:cNvPr id="39" name="Rectangle 6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98A6E4-E492-015F-2EA1-DB6B281A0C68}"/>
              </a:ext>
            </a:extLst>
          </p:cNvPr>
          <p:cNvSpPr txBox="1"/>
          <p:nvPr/>
        </p:nvSpPr>
        <p:spPr>
          <a:xfrm>
            <a:off x="8860916" y="3854024"/>
            <a:ext cx="3216976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fr-CA" sz="2000">
              <a:latin typeface="ADLaM Display"/>
              <a:ea typeface="ADLaM Display"/>
              <a:cs typeface="ADLaM Display"/>
            </a:endParaRPr>
          </a:p>
          <a:p>
            <a:pPr algn="ctr"/>
            <a:r>
              <a:rPr lang="fr-CA" sz="2000" u="sng">
                <a:latin typeface="ADLaM Display"/>
                <a:ea typeface="ADLaM Display"/>
                <a:cs typeface="ADLaM Display"/>
              </a:rPr>
              <a:t>Membres:</a:t>
            </a:r>
          </a:p>
          <a:p>
            <a:pPr algn="ctr"/>
            <a:endParaRPr lang="fr-CA" sz="2000" u="sng">
              <a:latin typeface="ADLaM Display"/>
              <a:ea typeface="ADLaM Display"/>
              <a:cs typeface="ADLaM Display"/>
            </a:endParaRPr>
          </a:p>
          <a:p>
            <a:pPr algn="ctr"/>
            <a:r>
              <a:rPr lang="fr-CA" sz="2000" err="1">
                <a:latin typeface="ADLaM Display"/>
                <a:ea typeface="ADLaM Display"/>
                <a:cs typeface="ADLaM Display"/>
              </a:rPr>
              <a:t>Tahirou</a:t>
            </a:r>
            <a:r>
              <a:rPr lang="fr-CA" sz="2000">
                <a:latin typeface="ADLaM Display"/>
                <a:ea typeface="ADLaM Display"/>
                <a:cs typeface="ADLaM Display"/>
              </a:rPr>
              <a:t> Diallo</a:t>
            </a:r>
            <a:endParaRPr lang="fr-CA" sz="2000"/>
          </a:p>
          <a:p>
            <a:pPr algn="ctr"/>
            <a:r>
              <a:rPr lang="fr-CA" sz="2000">
                <a:latin typeface="ADLaM Display"/>
                <a:ea typeface="ADLaM Display"/>
                <a:cs typeface="ADLaM Display"/>
              </a:rPr>
              <a:t>Boré Sory Ibrahim</a:t>
            </a:r>
            <a:endParaRPr lang="fr-CA" sz="2000"/>
          </a:p>
          <a:p>
            <a:pPr algn="ctr"/>
            <a:r>
              <a:rPr lang="fr-CA" sz="2000">
                <a:latin typeface="ADLaM Display"/>
                <a:ea typeface="ADLaM Display"/>
                <a:cs typeface="ADLaM Display"/>
              </a:rPr>
              <a:t>Islam Dekkan</a:t>
            </a:r>
            <a:endParaRPr lang="fr-CA" sz="2000"/>
          </a:p>
          <a:p>
            <a:pPr algn="ctr"/>
            <a:r>
              <a:rPr lang="fr-CA" sz="2000">
                <a:latin typeface="ADLaM Display"/>
                <a:ea typeface="ADLaM Display"/>
                <a:cs typeface="ADLaM Display"/>
              </a:rPr>
              <a:t>Grace </a:t>
            </a:r>
            <a:r>
              <a:rPr lang="fr-CA" sz="2000" err="1">
                <a:latin typeface="ADLaM Display"/>
                <a:ea typeface="ADLaM Display"/>
                <a:cs typeface="ADLaM Display"/>
              </a:rPr>
              <a:t>ijil</a:t>
            </a:r>
            <a:endParaRPr lang="fr-CA" sz="2000">
              <a:latin typeface="ADLaM Display"/>
              <a:ea typeface="ADLaM Display"/>
              <a:cs typeface="ADLaM Display"/>
            </a:endParaRPr>
          </a:p>
          <a:p>
            <a:pPr algn="ctr"/>
            <a:r>
              <a:rPr lang="fr-CA" sz="2000" err="1">
                <a:latin typeface="ADLaM Display"/>
                <a:ea typeface="ADLaM Display"/>
                <a:cs typeface="ADLaM Display"/>
              </a:rPr>
              <a:t>Assale</a:t>
            </a:r>
            <a:r>
              <a:rPr lang="fr-CA" sz="2000">
                <a:latin typeface="ADLaM Display"/>
                <a:ea typeface="ADLaM Display"/>
                <a:cs typeface="ADLaM Display"/>
              </a:rPr>
              <a:t> Joseph-Levi Don</a:t>
            </a:r>
            <a:endParaRPr lang="fr-CA" sz="2000"/>
          </a:p>
        </p:txBody>
      </p:sp>
    </p:spTree>
    <p:extLst>
      <p:ext uri="{BB962C8B-B14F-4D97-AF65-F5344CB8AC3E}">
        <p14:creationId xmlns:p14="http://schemas.microsoft.com/office/powerpoint/2010/main" val="39047420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F0087D53-9295-4463-AAE4-D5C626046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6BEBD545-C6FA-6B4A-AC69-1712EC791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01453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u="sng"/>
              <a:t>Le boitier</a:t>
            </a:r>
          </a:p>
        </p:txBody>
      </p:sp>
      <p:pic>
        <p:nvPicPr>
          <p:cNvPr id="7" name="Picture 6" descr="A drawing of a box&#10;&#10;Description automatically generated">
            <a:extLst>
              <a:ext uri="{FF2B5EF4-FFF2-40B4-BE49-F238E27FC236}">
                <a16:creationId xmlns:a16="http://schemas.microsoft.com/office/drawing/2014/main" id="{4196A8C4-87DC-1711-29E4-AC88E1E25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204" y="320040"/>
            <a:ext cx="5336087" cy="3895344"/>
          </a:xfrm>
          <a:prstGeom prst="rect">
            <a:avLst/>
          </a:prstGeom>
        </p:spPr>
      </p:pic>
      <p:pic>
        <p:nvPicPr>
          <p:cNvPr id="8" name="Picture 7" descr="A close-up of a box&#10;&#10;Description automatically generated">
            <a:extLst>
              <a:ext uri="{FF2B5EF4-FFF2-40B4-BE49-F238E27FC236}">
                <a16:creationId xmlns:a16="http://schemas.microsoft.com/office/drawing/2014/main" id="{7D5AEC2A-88DC-5B2F-FC5A-C0426279A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496" y="450045"/>
            <a:ext cx="5614416" cy="3635334"/>
          </a:xfrm>
          <a:prstGeom prst="rect">
            <a:avLst/>
          </a:prstGeom>
        </p:spPr>
      </p:pic>
      <p:sp>
        <p:nvSpPr>
          <p:cNvPr id="53" name="Rectangle 6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4358"/>
            <a:ext cx="3291840" cy="27432"/>
          </a:xfrm>
          <a:custGeom>
            <a:avLst/>
            <a:gdLst>
              <a:gd name="connsiteX0" fmla="*/ 0 w 3291840"/>
              <a:gd name="connsiteY0" fmla="*/ 0 h 27432"/>
              <a:gd name="connsiteX1" fmla="*/ 625450 w 3291840"/>
              <a:gd name="connsiteY1" fmla="*/ 0 h 27432"/>
              <a:gd name="connsiteX2" fmla="*/ 1283818 w 3291840"/>
              <a:gd name="connsiteY2" fmla="*/ 0 h 27432"/>
              <a:gd name="connsiteX3" fmla="*/ 1975104 w 3291840"/>
              <a:gd name="connsiteY3" fmla="*/ 0 h 27432"/>
              <a:gd name="connsiteX4" fmla="*/ 2666390 w 3291840"/>
              <a:gd name="connsiteY4" fmla="*/ 0 h 27432"/>
              <a:gd name="connsiteX5" fmla="*/ 3291840 w 3291840"/>
              <a:gd name="connsiteY5" fmla="*/ 0 h 27432"/>
              <a:gd name="connsiteX6" fmla="*/ 3291840 w 3291840"/>
              <a:gd name="connsiteY6" fmla="*/ 27432 h 27432"/>
              <a:gd name="connsiteX7" fmla="*/ 2567635 w 3291840"/>
              <a:gd name="connsiteY7" fmla="*/ 27432 h 27432"/>
              <a:gd name="connsiteX8" fmla="*/ 1843430 w 3291840"/>
              <a:gd name="connsiteY8" fmla="*/ 27432 h 27432"/>
              <a:gd name="connsiteX9" fmla="*/ 1185062 w 3291840"/>
              <a:gd name="connsiteY9" fmla="*/ 27432 h 27432"/>
              <a:gd name="connsiteX10" fmla="*/ 0 w 3291840"/>
              <a:gd name="connsiteY10" fmla="*/ 27432 h 27432"/>
              <a:gd name="connsiteX11" fmla="*/ 0 w 329184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27432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0674" y="7395"/>
                  <a:pt x="3291885" y="21864"/>
                  <a:pt x="3291840" y="27432"/>
                </a:cubicBezTo>
                <a:cubicBezTo>
                  <a:pt x="3043276" y="47012"/>
                  <a:pt x="2921041" y="-3764"/>
                  <a:pt x="2567635" y="27432"/>
                </a:cubicBezTo>
                <a:cubicBezTo>
                  <a:pt x="2214230" y="58628"/>
                  <a:pt x="2189623" y="-3875"/>
                  <a:pt x="1843430" y="27432"/>
                </a:cubicBezTo>
                <a:cubicBezTo>
                  <a:pt x="1497237" y="58739"/>
                  <a:pt x="1492584" y="38324"/>
                  <a:pt x="1185062" y="27432"/>
                </a:cubicBezTo>
                <a:cubicBezTo>
                  <a:pt x="877540" y="16540"/>
                  <a:pt x="313238" y="555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91840" h="27432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2033" y="12649"/>
                  <a:pt x="3290852" y="17989"/>
                  <a:pt x="3291840" y="27432"/>
                </a:cubicBezTo>
                <a:cubicBezTo>
                  <a:pt x="3120474" y="24858"/>
                  <a:pt x="2816568" y="13777"/>
                  <a:pt x="2633472" y="27432"/>
                </a:cubicBezTo>
                <a:cubicBezTo>
                  <a:pt x="2450376" y="41087"/>
                  <a:pt x="2160769" y="46494"/>
                  <a:pt x="1909267" y="27432"/>
                </a:cubicBezTo>
                <a:cubicBezTo>
                  <a:pt x="1657765" y="8370"/>
                  <a:pt x="1623992" y="18792"/>
                  <a:pt x="1349654" y="27432"/>
                </a:cubicBezTo>
                <a:cubicBezTo>
                  <a:pt x="1075316" y="36072"/>
                  <a:pt x="833426" y="43325"/>
                  <a:pt x="691286" y="27432"/>
                </a:cubicBezTo>
                <a:cubicBezTo>
                  <a:pt x="549146" y="11539"/>
                  <a:pt x="342011" y="33345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D739AE"/>
          </a:solidFill>
          <a:ln w="38100" cap="rnd">
            <a:solidFill>
              <a:srgbClr val="D739AE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5F8BA1BE-70F1-5E6E-6A55-56DEE62DE5BF}"/>
              </a:ext>
            </a:extLst>
          </p:cNvPr>
          <p:cNvSpPr/>
          <p:nvPr/>
        </p:nvSpPr>
        <p:spPr>
          <a:xfrm>
            <a:off x="1787071" y="2168071"/>
            <a:ext cx="181428" cy="208642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5D3FECED-8B86-BF6C-9F59-D43293C6AA45}"/>
              </a:ext>
            </a:extLst>
          </p:cNvPr>
          <p:cNvSpPr/>
          <p:nvPr/>
        </p:nvSpPr>
        <p:spPr>
          <a:xfrm>
            <a:off x="3047999" y="2966355"/>
            <a:ext cx="217714" cy="199573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E4A88001-E84B-23C6-B5C9-09717D173E15}"/>
              </a:ext>
            </a:extLst>
          </p:cNvPr>
          <p:cNvSpPr/>
          <p:nvPr/>
        </p:nvSpPr>
        <p:spPr>
          <a:xfrm>
            <a:off x="2739570" y="1514928"/>
            <a:ext cx="163286" cy="172357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700DFFD0-818B-7046-335C-8032EA346DFF}"/>
              </a:ext>
            </a:extLst>
          </p:cNvPr>
          <p:cNvSpPr/>
          <p:nvPr/>
        </p:nvSpPr>
        <p:spPr>
          <a:xfrm>
            <a:off x="3909786" y="2077358"/>
            <a:ext cx="199571" cy="190500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5BCC5259-F6CC-37F4-2A39-9F294136729E}"/>
              </a:ext>
            </a:extLst>
          </p:cNvPr>
          <p:cNvSpPr/>
          <p:nvPr/>
        </p:nvSpPr>
        <p:spPr>
          <a:xfrm>
            <a:off x="7556499" y="2077357"/>
            <a:ext cx="181428" cy="226786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E940283F-362D-C5FB-4DD5-AB652ECE4356}"/>
              </a:ext>
            </a:extLst>
          </p:cNvPr>
          <p:cNvSpPr/>
          <p:nvPr/>
        </p:nvSpPr>
        <p:spPr>
          <a:xfrm>
            <a:off x="8654142" y="2784928"/>
            <a:ext cx="217714" cy="254000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328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43" name="Rectangle 35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37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6BEBD545-C6FA-6B4A-AC69-1712EC791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u="sng">
                <a:ea typeface="+mj-lt"/>
                <a:cs typeface="+mj-lt"/>
              </a:rPr>
              <a:t>Composantes:</a:t>
            </a:r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60D1D99-ACE3-2BB6-778D-67D6E5C31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654" y="1952338"/>
            <a:ext cx="2934736" cy="1835479"/>
          </a:xfrm>
          <a:prstGeom prst="rect">
            <a:avLst/>
          </a:prstGeom>
        </p:spPr>
      </p:pic>
      <p:pic>
        <p:nvPicPr>
          <p:cNvPr id="2" name="Picture 1" descr="A close-up of a circuit board&#10;&#10;Description automatically generated">
            <a:extLst>
              <a:ext uri="{FF2B5EF4-FFF2-40B4-BE49-F238E27FC236}">
                <a16:creationId xmlns:a16="http://schemas.microsoft.com/office/drawing/2014/main" id="{69724E67-E0D5-60C3-BFD4-AFAE66F66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0122" y="1567265"/>
            <a:ext cx="1583765" cy="26212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B49A78E-5DF3-9C29-631D-673022AD5B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203" y="1563107"/>
            <a:ext cx="2948905" cy="225818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E114ACB-C15C-654B-0EEA-B1942E79C647}"/>
              </a:ext>
            </a:extLst>
          </p:cNvPr>
          <p:cNvSpPr txBox="1"/>
          <p:nvPr/>
        </p:nvSpPr>
        <p:spPr>
          <a:xfrm>
            <a:off x="647095" y="4049888"/>
            <a:ext cx="2243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CA" b="1">
                <a:latin typeface="Calibri"/>
                <a:ea typeface="Calibri"/>
                <a:cs typeface="Calibri"/>
              </a:rPr>
              <a:t>Arduino </a:t>
            </a:r>
            <a:r>
              <a:rPr lang="fr-CA" b="1" err="1">
                <a:latin typeface="Calibri"/>
                <a:ea typeface="Calibri"/>
                <a:cs typeface="Calibri"/>
              </a:rPr>
              <a:t>Uno</a:t>
            </a:r>
            <a:endParaRPr lang="fr-CA" b="1">
              <a:latin typeface="Calibri"/>
              <a:ea typeface="Calibri"/>
              <a:cs typeface="Calibri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4C96B86-143E-2705-9BB0-5FBF8D9A3553}"/>
              </a:ext>
            </a:extLst>
          </p:cNvPr>
          <p:cNvSpPr txBox="1"/>
          <p:nvPr/>
        </p:nvSpPr>
        <p:spPr>
          <a:xfrm>
            <a:off x="6948712" y="4051904"/>
            <a:ext cx="237066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CA" b="1">
                <a:latin typeface="Calibri"/>
                <a:ea typeface="+mn-lt"/>
                <a:cs typeface="+mn-lt"/>
              </a:rPr>
              <a:t>Capteur ultrasonique SR04</a:t>
            </a:r>
            <a:endParaRPr lang="en-US" b="1">
              <a:latin typeface="Calibri"/>
              <a:ea typeface="+mn-lt"/>
              <a:cs typeface="+mn-lt"/>
            </a:endParaRPr>
          </a:p>
          <a:p>
            <a:endParaRPr lang="fr-CA" b="1">
              <a:latin typeface="Calibri"/>
              <a:ea typeface="+mn-lt"/>
              <a:cs typeface="+mn-lt"/>
            </a:endParaRPr>
          </a:p>
          <a:p>
            <a:pPr algn="l"/>
            <a:endParaRPr lang="fr-CA" b="1">
              <a:latin typeface="Calibri"/>
              <a:ea typeface="Calibri"/>
              <a:cs typeface="Calibri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2E16FCB-0567-C8D9-DB7A-B98688B0CB19}"/>
              </a:ext>
            </a:extLst>
          </p:cNvPr>
          <p:cNvSpPr txBox="1"/>
          <p:nvPr/>
        </p:nvSpPr>
        <p:spPr>
          <a:xfrm>
            <a:off x="10050135" y="4362349"/>
            <a:ext cx="213884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alibri"/>
                <a:ea typeface="+mn-lt"/>
                <a:cs typeface="+mn-lt"/>
              </a:rPr>
              <a:t>HC-05 Wireless Bluetooth Module</a:t>
            </a:r>
            <a:endParaRPr lang="fr-CA" b="1">
              <a:latin typeface="Calibri"/>
              <a:ea typeface="+mn-lt"/>
              <a:cs typeface="+mn-lt"/>
            </a:endParaRPr>
          </a:p>
          <a:p>
            <a:pPr algn="l"/>
            <a:endParaRPr lang="fr-CA" b="1"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5" descr="A close-up of a blue circuit board&#10;&#10;Description automatically generated">
            <a:extLst>
              <a:ext uri="{FF2B5EF4-FFF2-40B4-BE49-F238E27FC236}">
                <a16:creationId xmlns:a16="http://schemas.microsoft.com/office/drawing/2014/main" id="{CD07D4D0-5A65-5C16-4F42-0B0B333620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964" y="1953305"/>
            <a:ext cx="2095500" cy="19716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D2AB4F-4241-2C5A-5A3B-BD9919233426}"/>
              </a:ext>
            </a:extLst>
          </p:cNvPr>
          <p:cNvSpPr txBox="1"/>
          <p:nvPr/>
        </p:nvSpPr>
        <p:spPr>
          <a:xfrm>
            <a:off x="3946071" y="4036785"/>
            <a:ext cx="220435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1B1B1B"/>
                </a:solidFill>
                <a:latin typeface="Calibri"/>
                <a:ea typeface="Calibri"/>
                <a:cs typeface="Calibri"/>
              </a:rPr>
              <a:t>W5100 Ethernet Shield for Arduino</a:t>
            </a:r>
            <a:endParaRPr lang="en-US" b="1">
              <a:latin typeface="Calibri"/>
              <a:ea typeface="Calibri"/>
              <a:cs typeface="Calibri"/>
            </a:endParaRP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620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45E440A5-831D-3839-D4BC-6DC3ED74A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8915" y="2636457"/>
            <a:ext cx="4111019" cy="25313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2162773-44EE-203A-041A-B8C5B348C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39" y="2370553"/>
            <a:ext cx="4049027" cy="279354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E1F5473-9EB0-073F-504F-05309B5D6609}"/>
              </a:ext>
            </a:extLst>
          </p:cNvPr>
          <p:cNvSpPr txBox="1"/>
          <p:nvPr/>
        </p:nvSpPr>
        <p:spPr>
          <a:xfrm>
            <a:off x="3704166" y="429380"/>
            <a:ext cx="3785809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000" u="sng">
                <a:latin typeface="Modern Love"/>
                <a:ea typeface="+mn-lt"/>
                <a:cs typeface="+mn-lt"/>
              </a:rPr>
              <a:t>Composantes:</a:t>
            </a:r>
            <a:endParaRPr lang="fr-CA" sz="4000" u="sng">
              <a:latin typeface="Modern Love"/>
              <a:ea typeface="+mn-lt"/>
              <a:cs typeface="+mn-lt"/>
            </a:endParaRPr>
          </a:p>
          <a:p>
            <a:pPr algn="l"/>
            <a:endParaRPr lang="fr-CA" sz="4000">
              <a:latin typeface="Modern Love"/>
            </a:endParaRPr>
          </a:p>
        </p:txBody>
      </p:sp>
      <p:pic>
        <p:nvPicPr>
          <p:cNvPr id="3" name="Picture 2" descr="A fluffy duster on a white background&#10;&#10;Description automatically generated">
            <a:extLst>
              <a:ext uri="{FF2B5EF4-FFF2-40B4-BE49-F238E27FC236}">
                <a16:creationId xmlns:a16="http://schemas.microsoft.com/office/drawing/2014/main" id="{A829C7CD-FB57-ED1E-C1B2-EE0567A621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75" r="11529" b="-400"/>
          <a:stretch/>
        </p:blipFill>
        <p:spPr>
          <a:xfrm>
            <a:off x="8860907" y="1756200"/>
            <a:ext cx="3177979" cy="343710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50B83BD-B5EE-A14C-6E54-DECDCE5AB761}"/>
              </a:ext>
            </a:extLst>
          </p:cNvPr>
          <p:cNvSpPr txBox="1"/>
          <p:nvPr/>
        </p:nvSpPr>
        <p:spPr>
          <a:xfrm>
            <a:off x="689429" y="5551713"/>
            <a:ext cx="25279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CA" b="1">
                <a:latin typeface="Calibri"/>
                <a:cs typeface="Calibri"/>
              </a:rPr>
              <a:t>Moteurs AAZV 6 volts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C93593E-0889-4FFC-1913-5DF007EACD6A}"/>
              </a:ext>
            </a:extLst>
          </p:cNvPr>
          <p:cNvSpPr txBox="1"/>
          <p:nvPr/>
        </p:nvSpPr>
        <p:spPr>
          <a:xfrm>
            <a:off x="5189802" y="5584409"/>
            <a:ext cx="247952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CA" b="1">
                <a:latin typeface="Calibri"/>
                <a:ea typeface="Calibri"/>
                <a:cs typeface="Calibri"/>
              </a:rPr>
              <a:t>Piles AA a Lithium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F4AA502-8FE0-A20B-7BAE-F6975432B6E9}"/>
              </a:ext>
            </a:extLst>
          </p:cNvPr>
          <p:cNvSpPr txBox="1"/>
          <p:nvPr/>
        </p:nvSpPr>
        <p:spPr>
          <a:xfrm>
            <a:off x="9506768" y="5547624"/>
            <a:ext cx="210466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CA" b="1">
                <a:latin typeface="Calibri"/>
                <a:cs typeface="Calibri"/>
              </a:rPr>
              <a:t>Brosse Pollinisatrice</a:t>
            </a:r>
          </a:p>
        </p:txBody>
      </p:sp>
    </p:spTree>
    <p:extLst>
      <p:ext uri="{BB962C8B-B14F-4D97-AF65-F5344CB8AC3E}">
        <p14:creationId xmlns:p14="http://schemas.microsoft.com/office/powerpoint/2010/main" val="1325325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0AEC08-68FA-8141-369B-B1D3F1BD5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/>
              <a:t>Système de déplacement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8FD35EE-582B-917B-EB0A-756A862AD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45" y="2151065"/>
            <a:ext cx="3048191" cy="232952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3C9D878-FA23-C22A-0223-C44F183D1292}"/>
              </a:ext>
            </a:extLst>
          </p:cNvPr>
          <p:cNvSpPr txBox="1"/>
          <p:nvPr/>
        </p:nvSpPr>
        <p:spPr>
          <a:xfrm>
            <a:off x="468690" y="4672541"/>
            <a:ext cx="25037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CA" b="1">
                <a:latin typeface="Calibri"/>
                <a:ea typeface="Calibri"/>
                <a:cs typeface="Calibri"/>
              </a:rPr>
              <a:t>Roues modèle 1:48</a:t>
            </a:r>
            <a:endParaRPr lang="fr-FR" b="1">
              <a:latin typeface="Calibri"/>
              <a:ea typeface="Calibri"/>
              <a:cs typeface="Calibri"/>
            </a:endParaRPr>
          </a:p>
        </p:txBody>
      </p:sp>
      <p:pic>
        <p:nvPicPr>
          <p:cNvPr id="7" name="Picture 6" descr="A wood plank with metal strips wrapped around it&#10;&#10;Description automatically generated">
            <a:extLst>
              <a:ext uri="{FF2B5EF4-FFF2-40B4-BE49-F238E27FC236}">
                <a16:creationId xmlns:a16="http://schemas.microsoft.com/office/drawing/2014/main" id="{EB2BDB3E-7A5C-EE82-F93A-EE424F9CE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501574" y="1040779"/>
            <a:ext cx="2566761" cy="461996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6ED84D6-6769-0FD4-4A60-DAC2FE751047}"/>
              </a:ext>
            </a:extLst>
          </p:cNvPr>
          <p:cNvSpPr txBox="1"/>
          <p:nvPr/>
        </p:nvSpPr>
        <p:spPr>
          <a:xfrm>
            <a:off x="9552614" y="4679656"/>
            <a:ext cx="24069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CA" b="1" dirty="0">
                <a:latin typeface="Calibri"/>
                <a:cs typeface="Calibri"/>
              </a:rPr>
              <a:t>Rails</a:t>
            </a:r>
          </a:p>
        </p:txBody>
      </p:sp>
      <p:pic>
        <p:nvPicPr>
          <p:cNvPr id="3" name="Picture 2" descr="A group of black metal brackets with screws and screws&#10;&#10;Description automatically generated">
            <a:extLst>
              <a:ext uri="{FF2B5EF4-FFF2-40B4-BE49-F238E27FC236}">
                <a16:creationId xmlns:a16="http://schemas.microsoft.com/office/drawing/2014/main" id="{FE2C180A-9EA6-0305-C8F6-BF00E07E1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6286" y="1966912"/>
            <a:ext cx="2549213" cy="25312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701168-E368-1BD9-97BA-EBB335E5F86A}"/>
              </a:ext>
            </a:extLst>
          </p:cNvPr>
          <p:cNvSpPr txBox="1"/>
          <p:nvPr/>
        </p:nvSpPr>
        <p:spPr>
          <a:xfrm>
            <a:off x="3476625" y="4679156"/>
            <a:ext cx="382190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latin typeface="Calibri"/>
                <a:ea typeface="Calibri"/>
                <a:cs typeface="Calibri"/>
              </a:rPr>
              <a:t>Système de fixation des rails sur </a:t>
            </a:r>
            <a:r>
              <a:rPr lang="en-US" sz="1600" b="1" dirty="0" err="1">
                <a:latin typeface="Calibri"/>
                <a:ea typeface="Calibri"/>
                <a:cs typeface="Calibri"/>
              </a:rPr>
              <a:t>l'étagère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3699924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068C405-00DD-3208-0DA0-F2191A666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07" y="3246"/>
            <a:ext cx="12189514" cy="684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739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7362301-04C7-6F6D-4AE9-BDAB458AF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6825" y="497205"/>
            <a:ext cx="625111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8200"/>
              <a:t>Notre Solution finale</a:t>
            </a:r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D739AE"/>
          </a:solidFill>
          <a:ln w="38100" cap="rnd">
            <a:solidFill>
              <a:srgbClr val="D739AE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B7A3EA8-8736-6F1D-CF3B-1568E9B24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" y="4483"/>
            <a:ext cx="4009283" cy="689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212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F1634B2F-87C9-45D9-AE29-34A7EEC94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55FA5A2-D4A5-2C99-297A-01D138834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795528"/>
            <a:ext cx="10908792" cy="10698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/>
              <a:t>Le boitier</a:t>
            </a:r>
          </a:p>
        </p:txBody>
      </p:sp>
      <p:pic>
        <p:nvPicPr>
          <p:cNvPr id="5" name="Picture 4" descr="A hand holding a toy on a shelf&#10;&#10;Description automatically generated">
            <a:extLst>
              <a:ext uri="{FF2B5EF4-FFF2-40B4-BE49-F238E27FC236}">
                <a16:creationId xmlns:a16="http://schemas.microsoft.com/office/drawing/2014/main" id="{18D7B971-351A-E868-81AD-1DEBFAF999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38" r="-2" b="36961"/>
          <a:stretch/>
        </p:blipFill>
        <p:spPr>
          <a:xfrm>
            <a:off x="640081" y="2665140"/>
            <a:ext cx="5365295" cy="3870137"/>
          </a:xfrm>
          <a:custGeom>
            <a:avLst/>
            <a:gdLst/>
            <a:ahLst/>
            <a:cxnLst/>
            <a:rect l="l" t="t" r="r" b="b"/>
            <a:pathLst>
              <a:path w="5365295" h="3870137">
                <a:moveTo>
                  <a:pt x="630394" y="88"/>
                </a:moveTo>
                <a:cubicBezTo>
                  <a:pt x="694916" y="-651"/>
                  <a:pt x="759405" y="3256"/>
                  <a:pt x="823565" y="14026"/>
                </a:cubicBezTo>
                <a:cubicBezTo>
                  <a:pt x="965677" y="37078"/>
                  <a:pt x="1110037" y="43118"/>
                  <a:pt x="1253579" y="32022"/>
                </a:cubicBezTo>
                <a:cubicBezTo>
                  <a:pt x="1395167" y="22301"/>
                  <a:pt x="1537016" y="21644"/>
                  <a:pt x="1678997" y="24402"/>
                </a:cubicBezTo>
                <a:cubicBezTo>
                  <a:pt x="1807056" y="26898"/>
                  <a:pt x="1935246" y="26504"/>
                  <a:pt x="2063305" y="19411"/>
                </a:cubicBezTo>
                <a:cubicBezTo>
                  <a:pt x="2207124" y="11268"/>
                  <a:pt x="2350943" y="4307"/>
                  <a:pt x="2494633" y="20463"/>
                </a:cubicBezTo>
                <a:cubicBezTo>
                  <a:pt x="2619683" y="36013"/>
                  <a:pt x="2745574" y="43775"/>
                  <a:pt x="2871584" y="43709"/>
                </a:cubicBezTo>
                <a:cubicBezTo>
                  <a:pt x="3038652" y="41871"/>
                  <a:pt x="3205324" y="28869"/>
                  <a:pt x="3372130" y="21382"/>
                </a:cubicBezTo>
                <a:cubicBezTo>
                  <a:pt x="3600928" y="11137"/>
                  <a:pt x="3829857" y="2337"/>
                  <a:pt x="4058787" y="18098"/>
                </a:cubicBezTo>
                <a:cubicBezTo>
                  <a:pt x="4217054" y="29526"/>
                  <a:pt x="4375321" y="40033"/>
                  <a:pt x="4534246" y="31233"/>
                </a:cubicBezTo>
                <a:cubicBezTo>
                  <a:pt x="4646411" y="25059"/>
                  <a:pt x="4758709" y="16128"/>
                  <a:pt x="4871138" y="22039"/>
                </a:cubicBezTo>
                <a:lnTo>
                  <a:pt x="5012876" y="26608"/>
                </a:lnTo>
                <a:lnTo>
                  <a:pt x="5012876" y="26747"/>
                </a:lnTo>
                <a:lnTo>
                  <a:pt x="5028853" y="27123"/>
                </a:lnTo>
                <a:lnTo>
                  <a:pt x="5088657" y="29050"/>
                </a:lnTo>
                <a:lnTo>
                  <a:pt x="5114033" y="28660"/>
                </a:lnTo>
                <a:lnTo>
                  <a:pt x="5114033" y="27250"/>
                </a:lnTo>
                <a:lnTo>
                  <a:pt x="5284938" y="21923"/>
                </a:lnTo>
                <a:lnTo>
                  <a:pt x="5358186" y="22130"/>
                </a:lnTo>
                <a:lnTo>
                  <a:pt x="5362767" y="198508"/>
                </a:lnTo>
                <a:cubicBezTo>
                  <a:pt x="5373003" y="379474"/>
                  <a:pt x="5349645" y="559126"/>
                  <a:pt x="5337572" y="739042"/>
                </a:cubicBezTo>
                <a:cubicBezTo>
                  <a:pt x="5329015" y="887933"/>
                  <a:pt x="5329986" y="1037233"/>
                  <a:pt x="5340458" y="1186008"/>
                </a:cubicBezTo>
                <a:cubicBezTo>
                  <a:pt x="5355680" y="1432455"/>
                  <a:pt x="5357780" y="1678904"/>
                  <a:pt x="5349251" y="1925615"/>
                </a:cubicBezTo>
                <a:cubicBezTo>
                  <a:pt x="5345051" y="2048445"/>
                  <a:pt x="5346757" y="2171145"/>
                  <a:pt x="5352007" y="2293844"/>
                </a:cubicBezTo>
                <a:cubicBezTo>
                  <a:pt x="5364211" y="2575199"/>
                  <a:pt x="5350562" y="2856292"/>
                  <a:pt x="5346495" y="3137517"/>
                </a:cubicBezTo>
                <a:cubicBezTo>
                  <a:pt x="5344921" y="3244599"/>
                  <a:pt x="5345182" y="3351683"/>
                  <a:pt x="5351087" y="3458635"/>
                </a:cubicBezTo>
                <a:cubicBezTo>
                  <a:pt x="5357649" y="3579825"/>
                  <a:pt x="5359519" y="3701015"/>
                  <a:pt x="5358813" y="3822205"/>
                </a:cubicBezTo>
                <a:lnTo>
                  <a:pt x="5358074" y="3857001"/>
                </a:lnTo>
                <a:lnTo>
                  <a:pt x="5118462" y="3843392"/>
                </a:lnTo>
                <a:cubicBezTo>
                  <a:pt x="5035866" y="3841379"/>
                  <a:pt x="4953191" y="3842037"/>
                  <a:pt x="4870592" y="3845370"/>
                </a:cubicBezTo>
                <a:cubicBezTo>
                  <a:pt x="4704245" y="3852194"/>
                  <a:pt x="4538043" y="3870828"/>
                  <a:pt x="4371404" y="3855213"/>
                </a:cubicBezTo>
                <a:cubicBezTo>
                  <a:pt x="4084590" y="3828048"/>
                  <a:pt x="3798799" y="3856393"/>
                  <a:pt x="3512714" y="3865448"/>
                </a:cubicBezTo>
                <a:cubicBezTo>
                  <a:pt x="3291553" y="3873720"/>
                  <a:pt x="3069997" y="3867668"/>
                  <a:pt x="2849798" y="3847339"/>
                </a:cubicBezTo>
                <a:cubicBezTo>
                  <a:pt x="2633967" y="3827364"/>
                  <a:pt x="2416331" y="3829390"/>
                  <a:pt x="2201012" y="3853375"/>
                </a:cubicBezTo>
                <a:cubicBezTo>
                  <a:pt x="2104727" y="3861664"/>
                  <a:pt x="2007787" y="3862013"/>
                  <a:pt x="1911432" y="3854425"/>
                </a:cubicBezTo>
                <a:cubicBezTo>
                  <a:pt x="1757959" y="3845281"/>
                  <a:pt x="1603920" y="3847431"/>
                  <a:pt x="1450841" y="3860855"/>
                </a:cubicBezTo>
                <a:cubicBezTo>
                  <a:pt x="1249680" y="3879096"/>
                  <a:pt x="1047937" y="3865973"/>
                  <a:pt x="846628" y="3859280"/>
                </a:cubicBezTo>
                <a:cubicBezTo>
                  <a:pt x="695138" y="3854293"/>
                  <a:pt x="543792" y="3851275"/>
                  <a:pt x="392303" y="3855999"/>
                </a:cubicBezTo>
                <a:lnTo>
                  <a:pt x="32261" y="3854308"/>
                </a:lnTo>
                <a:lnTo>
                  <a:pt x="34911" y="3690584"/>
                </a:lnTo>
                <a:cubicBezTo>
                  <a:pt x="38062" y="3489893"/>
                  <a:pt x="38062" y="3289333"/>
                  <a:pt x="14026" y="3089431"/>
                </a:cubicBezTo>
                <a:cubicBezTo>
                  <a:pt x="-1603" y="2960846"/>
                  <a:pt x="-7514" y="2831212"/>
                  <a:pt x="14026" y="2702890"/>
                </a:cubicBezTo>
                <a:cubicBezTo>
                  <a:pt x="37078" y="2560779"/>
                  <a:pt x="43118" y="2416419"/>
                  <a:pt x="32022" y="2272877"/>
                </a:cubicBezTo>
                <a:cubicBezTo>
                  <a:pt x="22301" y="2131289"/>
                  <a:pt x="21645" y="1989440"/>
                  <a:pt x="24402" y="1847459"/>
                </a:cubicBezTo>
                <a:cubicBezTo>
                  <a:pt x="26898" y="1719400"/>
                  <a:pt x="26504" y="1591210"/>
                  <a:pt x="19411" y="1463151"/>
                </a:cubicBezTo>
                <a:cubicBezTo>
                  <a:pt x="11268" y="1319332"/>
                  <a:pt x="4307" y="1175513"/>
                  <a:pt x="20463" y="1031823"/>
                </a:cubicBezTo>
                <a:cubicBezTo>
                  <a:pt x="36013" y="906773"/>
                  <a:pt x="43775" y="780882"/>
                  <a:pt x="43709" y="654872"/>
                </a:cubicBezTo>
                <a:cubicBezTo>
                  <a:pt x="41871" y="487804"/>
                  <a:pt x="28869" y="321131"/>
                  <a:pt x="21382" y="154326"/>
                </a:cubicBezTo>
                <a:lnTo>
                  <a:pt x="17843" y="47674"/>
                </a:lnTo>
                <a:lnTo>
                  <a:pt x="23680" y="47831"/>
                </a:lnTo>
                <a:lnTo>
                  <a:pt x="124492" y="34674"/>
                </a:lnTo>
                <a:lnTo>
                  <a:pt x="136744" y="34663"/>
                </a:lnTo>
                <a:cubicBezTo>
                  <a:pt x="236958" y="32054"/>
                  <a:pt x="337073" y="26044"/>
                  <a:pt x="437024" y="14026"/>
                </a:cubicBezTo>
                <a:cubicBezTo>
                  <a:pt x="501317" y="6212"/>
                  <a:pt x="565872" y="827"/>
                  <a:pt x="630394" y="88"/>
                </a:cubicBezTo>
                <a:close/>
              </a:path>
            </a:pathLst>
          </a:custGeom>
        </p:spPr>
      </p:pic>
      <p:pic>
        <p:nvPicPr>
          <p:cNvPr id="7" name="Picture 6" descr="A hand holding a cardboard box on a metal bar&#10;&#10;Description automatically generated">
            <a:extLst>
              <a:ext uri="{FF2B5EF4-FFF2-40B4-BE49-F238E27FC236}">
                <a16:creationId xmlns:a16="http://schemas.microsoft.com/office/drawing/2014/main" id="{08C7F8E4-AB8B-C808-81C0-6ECB000CFE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258" r="-2" b="641"/>
          <a:stretch/>
        </p:blipFill>
        <p:spPr>
          <a:xfrm>
            <a:off x="6183577" y="2665139"/>
            <a:ext cx="5365295" cy="3870137"/>
          </a:xfrm>
          <a:custGeom>
            <a:avLst/>
            <a:gdLst/>
            <a:ahLst/>
            <a:cxnLst/>
            <a:rect l="l" t="t" r="r" b="b"/>
            <a:pathLst>
              <a:path w="5365295" h="3870137">
                <a:moveTo>
                  <a:pt x="4216506" y="721"/>
                </a:moveTo>
                <a:cubicBezTo>
                  <a:pt x="4317251" y="2558"/>
                  <a:pt x="4418014" y="7511"/>
                  <a:pt x="4518668" y="10858"/>
                </a:cubicBezTo>
                <a:cubicBezTo>
                  <a:pt x="4670159" y="15845"/>
                  <a:pt x="4821504" y="18863"/>
                  <a:pt x="4972994" y="14139"/>
                </a:cubicBezTo>
                <a:lnTo>
                  <a:pt x="5333035" y="15830"/>
                </a:lnTo>
                <a:lnTo>
                  <a:pt x="5330386" y="179554"/>
                </a:lnTo>
                <a:cubicBezTo>
                  <a:pt x="5327234" y="380245"/>
                  <a:pt x="5327234" y="580805"/>
                  <a:pt x="5351270" y="780707"/>
                </a:cubicBezTo>
                <a:cubicBezTo>
                  <a:pt x="5366899" y="909292"/>
                  <a:pt x="5372810" y="1038926"/>
                  <a:pt x="5351270" y="1167248"/>
                </a:cubicBezTo>
                <a:cubicBezTo>
                  <a:pt x="5328218" y="1309360"/>
                  <a:pt x="5322178" y="1453719"/>
                  <a:pt x="5333275" y="1597262"/>
                </a:cubicBezTo>
                <a:cubicBezTo>
                  <a:pt x="5342995" y="1738849"/>
                  <a:pt x="5343652" y="1880698"/>
                  <a:pt x="5340894" y="2022680"/>
                </a:cubicBezTo>
                <a:cubicBezTo>
                  <a:pt x="5338398" y="2150738"/>
                  <a:pt x="5338792" y="2278928"/>
                  <a:pt x="5345885" y="2406987"/>
                </a:cubicBezTo>
                <a:cubicBezTo>
                  <a:pt x="5354028" y="2550806"/>
                  <a:pt x="5360989" y="2694626"/>
                  <a:pt x="5344833" y="2838315"/>
                </a:cubicBezTo>
                <a:cubicBezTo>
                  <a:pt x="5329283" y="2963365"/>
                  <a:pt x="5321521" y="3089257"/>
                  <a:pt x="5321587" y="3215266"/>
                </a:cubicBezTo>
                <a:cubicBezTo>
                  <a:pt x="5323425" y="3382334"/>
                  <a:pt x="5336427" y="3549007"/>
                  <a:pt x="5343914" y="3715812"/>
                </a:cubicBezTo>
                <a:lnTo>
                  <a:pt x="5347454" y="3822464"/>
                </a:lnTo>
                <a:lnTo>
                  <a:pt x="5341616" y="3822307"/>
                </a:lnTo>
                <a:lnTo>
                  <a:pt x="5240804" y="3835465"/>
                </a:lnTo>
                <a:lnTo>
                  <a:pt x="5228552" y="3835475"/>
                </a:lnTo>
                <a:cubicBezTo>
                  <a:pt x="5128338" y="3838085"/>
                  <a:pt x="5028223" y="3844094"/>
                  <a:pt x="4928272" y="3856112"/>
                </a:cubicBezTo>
                <a:cubicBezTo>
                  <a:pt x="4863979" y="3863926"/>
                  <a:pt x="4799424" y="3869311"/>
                  <a:pt x="4734902" y="3870050"/>
                </a:cubicBezTo>
                <a:cubicBezTo>
                  <a:pt x="4670380" y="3870790"/>
                  <a:pt x="4605891" y="3866882"/>
                  <a:pt x="4541731" y="3856112"/>
                </a:cubicBezTo>
                <a:cubicBezTo>
                  <a:pt x="4399619" y="3833061"/>
                  <a:pt x="4255260" y="3827020"/>
                  <a:pt x="4111717" y="3838117"/>
                </a:cubicBezTo>
                <a:cubicBezTo>
                  <a:pt x="3970129" y="3847837"/>
                  <a:pt x="3828280" y="3848494"/>
                  <a:pt x="3686299" y="3845736"/>
                </a:cubicBezTo>
                <a:cubicBezTo>
                  <a:pt x="3558240" y="3843240"/>
                  <a:pt x="3430050" y="3843634"/>
                  <a:pt x="3301991" y="3850727"/>
                </a:cubicBezTo>
                <a:cubicBezTo>
                  <a:pt x="3158172" y="3858870"/>
                  <a:pt x="3014353" y="3865832"/>
                  <a:pt x="2870663" y="3849676"/>
                </a:cubicBezTo>
                <a:cubicBezTo>
                  <a:pt x="2745614" y="3834126"/>
                  <a:pt x="2619722" y="3826364"/>
                  <a:pt x="2493712" y="3826430"/>
                </a:cubicBezTo>
                <a:cubicBezTo>
                  <a:pt x="2326644" y="3828267"/>
                  <a:pt x="2159972" y="3841269"/>
                  <a:pt x="1993167" y="3848757"/>
                </a:cubicBezTo>
                <a:cubicBezTo>
                  <a:pt x="1764368" y="3859001"/>
                  <a:pt x="1535439" y="3867801"/>
                  <a:pt x="1306509" y="3852040"/>
                </a:cubicBezTo>
                <a:cubicBezTo>
                  <a:pt x="1148242" y="3840613"/>
                  <a:pt x="989976" y="3830106"/>
                  <a:pt x="831051" y="3838906"/>
                </a:cubicBezTo>
                <a:cubicBezTo>
                  <a:pt x="718885" y="3845080"/>
                  <a:pt x="606587" y="3854010"/>
                  <a:pt x="494158" y="3848099"/>
                </a:cubicBezTo>
                <a:lnTo>
                  <a:pt x="352421" y="3843531"/>
                </a:lnTo>
                <a:lnTo>
                  <a:pt x="352421" y="3843391"/>
                </a:lnTo>
                <a:lnTo>
                  <a:pt x="336444" y="3843016"/>
                </a:lnTo>
                <a:lnTo>
                  <a:pt x="276639" y="3841088"/>
                </a:lnTo>
                <a:lnTo>
                  <a:pt x="251263" y="3841478"/>
                </a:lnTo>
                <a:lnTo>
                  <a:pt x="251263" y="3842889"/>
                </a:lnTo>
                <a:lnTo>
                  <a:pt x="80358" y="3848216"/>
                </a:lnTo>
                <a:lnTo>
                  <a:pt x="7111" y="3848008"/>
                </a:lnTo>
                <a:lnTo>
                  <a:pt x="2529" y="3671630"/>
                </a:lnTo>
                <a:cubicBezTo>
                  <a:pt x="-7706" y="3490664"/>
                  <a:pt x="15652" y="3311012"/>
                  <a:pt x="27724" y="3131097"/>
                </a:cubicBezTo>
                <a:cubicBezTo>
                  <a:pt x="36282" y="2982205"/>
                  <a:pt x="35311" y="2832906"/>
                  <a:pt x="24839" y="2684131"/>
                </a:cubicBezTo>
                <a:cubicBezTo>
                  <a:pt x="9616" y="2437683"/>
                  <a:pt x="7516" y="2191234"/>
                  <a:pt x="16046" y="1944523"/>
                </a:cubicBezTo>
                <a:cubicBezTo>
                  <a:pt x="20246" y="1821693"/>
                  <a:pt x="18540" y="1698993"/>
                  <a:pt x="13290" y="1576295"/>
                </a:cubicBezTo>
                <a:cubicBezTo>
                  <a:pt x="1086" y="1294940"/>
                  <a:pt x="14734" y="1013846"/>
                  <a:pt x="18801" y="732621"/>
                </a:cubicBezTo>
                <a:cubicBezTo>
                  <a:pt x="20376" y="625539"/>
                  <a:pt x="20114" y="518456"/>
                  <a:pt x="14209" y="411504"/>
                </a:cubicBezTo>
                <a:cubicBezTo>
                  <a:pt x="7648" y="290314"/>
                  <a:pt x="5777" y="169124"/>
                  <a:pt x="6483" y="47933"/>
                </a:cubicBezTo>
                <a:lnTo>
                  <a:pt x="7223" y="13137"/>
                </a:lnTo>
                <a:lnTo>
                  <a:pt x="246835" y="26746"/>
                </a:lnTo>
                <a:cubicBezTo>
                  <a:pt x="329430" y="28759"/>
                  <a:pt x="412105" y="28102"/>
                  <a:pt x="494704" y="24768"/>
                </a:cubicBezTo>
                <a:cubicBezTo>
                  <a:pt x="661051" y="17944"/>
                  <a:pt x="827254" y="-690"/>
                  <a:pt x="993893" y="14926"/>
                </a:cubicBezTo>
                <a:cubicBezTo>
                  <a:pt x="1280706" y="42090"/>
                  <a:pt x="1566498" y="13745"/>
                  <a:pt x="1852582" y="4690"/>
                </a:cubicBezTo>
                <a:cubicBezTo>
                  <a:pt x="2073743" y="-3582"/>
                  <a:pt x="2295299" y="2470"/>
                  <a:pt x="2515498" y="22799"/>
                </a:cubicBezTo>
                <a:cubicBezTo>
                  <a:pt x="2731329" y="42774"/>
                  <a:pt x="2948965" y="40748"/>
                  <a:pt x="3164284" y="16763"/>
                </a:cubicBezTo>
                <a:cubicBezTo>
                  <a:pt x="3260569" y="8475"/>
                  <a:pt x="3357509" y="8125"/>
                  <a:pt x="3453864" y="15714"/>
                </a:cubicBezTo>
                <a:cubicBezTo>
                  <a:pt x="3607337" y="24857"/>
                  <a:pt x="3761376" y="22707"/>
                  <a:pt x="3914455" y="9283"/>
                </a:cubicBezTo>
                <a:cubicBezTo>
                  <a:pt x="4015035" y="163"/>
                  <a:pt x="4115762" y="-1117"/>
                  <a:pt x="4216506" y="721"/>
                </a:cubicBezTo>
                <a:close/>
              </a:path>
            </a:pathLst>
          </a:cu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79D8E7F-B209-DB5E-AA19-B4FFCFA039B4}"/>
              </a:ext>
            </a:extLst>
          </p:cNvPr>
          <p:cNvSpPr txBox="1"/>
          <p:nvPr/>
        </p:nvSpPr>
        <p:spPr>
          <a:xfrm>
            <a:off x="2402541" y="645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0605565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5FA5A2-D4A5-2C99-297A-01D138834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/>
              <a:t>Le boitier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65E617-27D2-CC20-C573-500CDB27B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4817" y="2634385"/>
            <a:ext cx="3879336" cy="272909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fr-FR" sz="3600" b="1" dirty="0"/>
              <a:t>L'espace réservé à l'ultrason pour identifier la présence des fleurs et activer la rotation de la brosse.</a:t>
            </a:r>
          </a:p>
          <a:p>
            <a:pPr marL="0" indent="0">
              <a:buNone/>
            </a:pPr>
            <a:r>
              <a:rPr lang="fr-FR" sz="3600" b="1" dirty="0"/>
              <a:t>Et faire marche arrière </a:t>
            </a:r>
            <a:r>
              <a:rPr lang="fr-FR" sz="3600" b="1"/>
              <a:t>s'il</a:t>
            </a:r>
            <a:r>
              <a:rPr lang="fr-FR" sz="3600" b="1" dirty="0"/>
              <a:t> n'y a plus de fleur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79D8E7F-B209-DB5E-AA19-B4FFCFA039B4}"/>
              </a:ext>
            </a:extLst>
          </p:cNvPr>
          <p:cNvSpPr txBox="1"/>
          <p:nvPr/>
        </p:nvSpPr>
        <p:spPr>
          <a:xfrm>
            <a:off x="2402541" y="645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  <p:pic>
        <p:nvPicPr>
          <p:cNvPr id="4" name="Picture 3" descr="A hand holding a white fluffy object&#10;&#10;Description automatically generated">
            <a:extLst>
              <a:ext uri="{FF2B5EF4-FFF2-40B4-BE49-F238E27FC236}">
                <a16:creationId xmlns:a16="http://schemas.microsoft.com/office/drawing/2014/main" id="{B415CF24-7D23-831C-431B-B63CB4B0F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307" y="2053091"/>
            <a:ext cx="3086100" cy="4114800"/>
          </a:xfrm>
          <a:prstGeom prst="rect">
            <a:avLst/>
          </a:prstGeo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28EB9EE3-5534-9FFE-A70B-FD9EDEF20E4C}"/>
              </a:ext>
            </a:extLst>
          </p:cNvPr>
          <p:cNvSpPr/>
          <p:nvPr/>
        </p:nvSpPr>
        <p:spPr>
          <a:xfrm rot="720000">
            <a:off x="2921724" y="3128457"/>
            <a:ext cx="2603499" cy="489857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717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D48865-A617-B358-58CA-53CF6446D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11933" cy="1466674"/>
          </a:xfrm>
        </p:spPr>
        <p:txBody>
          <a:bodyPr/>
          <a:lstStyle/>
          <a:p>
            <a:pPr algn="ctr"/>
            <a:r>
              <a:rPr lang="fr-FR"/>
              <a:t>Conclusion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F25FFB-BB13-D9B8-CD43-31FFEF277CC4}"/>
              </a:ext>
            </a:extLst>
          </p:cNvPr>
          <p:cNvSpPr txBox="1"/>
          <p:nvPr/>
        </p:nvSpPr>
        <p:spPr>
          <a:xfrm>
            <a:off x="988785" y="1750786"/>
            <a:ext cx="9733642" cy="5076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b="1">
                <a:latin typeface="Calibri"/>
                <a:ea typeface="Calibri"/>
                <a:cs typeface="Calibri"/>
              </a:rPr>
              <a:t>Pour </a:t>
            </a:r>
            <a:r>
              <a:rPr lang="en-US" b="1" err="1">
                <a:latin typeface="Calibri"/>
                <a:ea typeface="Calibri"/>
                <a:cs typeface="Calibri"/>
              </a:rPr>
              <a:t>conclure</a:t>
            </a:r>
            <a:r>
              <a:rPr lang="en-US" b="1">
                <a:latin typeface="Calibri"/>
                <a:ea typeface="Calibri"/>
                <a:cs typeface="Calibri"/>
              </a:rPr>
              <a:t>, </a:t>
            </a:r>
            <a:r>
              <a:rPr lang="en-US" b="1" err="1">
                <a:latin typeface="Calibri"/>
                <a:ea typeface="Calibri"/>
                <a:cs typeface="Calibri"/>
              </a:rPr>
              <a:t>notre</a:t>
            </a:r>
            <a:r>
              <a:rPr lang="en-US" b="1">
                <a:latin typeface="Calibri"/>
                <a:ea typeface="Calibri"/>
                <a:cs typeface="Calibri"/>
              </a:rPr>
              <a:t> </a:t>
            </a:r>
            <a:r>
              <a:rPr lang="en-US" b="1" err="1">
                <a:latin typeface="Calibri"/>
                <a:ea typeface="Calibri"/>
                <a:cs typeface="Calibri"/>
              </a:rPr>
              <a:t>projet</a:t>
            </a:r>
            <a:r>
              <a:rPr lang="en-US" b="1">
                <a:latin typeface="Calibri"/>
                <a:ea typeface="Calibri"/>
                <a:cs typeface="Calibri"/>
              </a:rPr>
              <a:t> de conception </a:t>
            </a:r>
            <a:r>
              <a:rPr lang="en-US" b="1" err="1">
                <a:latin typeface="Calibri"/>
                <a:ea typeface="Calibri"/>
                <a:cs typeface="Calibri"/>
              </a:rPr>
              <a:t>représente</a:t>
            </a:r>
            <a:r>
              <a:rPr lang="en-US" b="1">
                <a:latin typeface="Calibri"/>
                <a:ea typeface="Calibri"/>
                <a:cs typeface="Calibri"/>
              </a:rPr>
              <a:t> </a:t>
            </a:r>
            <a:r>
              <a:rPr lang="en-US" b="1" err="1">
                <a:latin typeface="Calibri"/>
                <a:ea typeface="Calibri"/>
                <a:cs typeface="Calibri"/>
              </a:rPr>
              <a:t>une</a:t>
            </a:r>
            <a:r>
              <a:rPr lang="en-US" b="1">
                <a:latin typeface="Calibri"/>
                <a:ea typeface="Calibri"/>
                <a:cs typeface="Calibri"/>
              </a:rPr>
              <a:t> </a:t>
            </a:r>
            <a:r>
              <a:rPr lang="en-US" b="1" err="1">
                <a:latin typeface="Calibri"/>
                <a:ea typeface="Calibri"/>
                <a:cs typeface="Calibri"/>
              </a:rPr>
              <a:t>avancée</a:t>
            </a:r>
            <a:r>
              <a:rPr lang="en-US" b="1">
                <a:latin typeface="Calibri"/>
                <a:ea typeface="Calibri"/>
                <a:cs typeface="Calibri"/>
              </a:rPr>
              <a:t> dans le </a:t>
            </a:r>
            <a:r>
              <a:rPr lang="en-US" b="1" err="1">
                <a:latin typeface="Calibri"/>
                <a:ea typeface="Calibri"/>
                <a:cs typeface="Calibri"/>
              </a:rPr>
              <a:t>domaine</a:t>
            </a:r>
            <a:r>
              <a:rPr lang="en-US" b="1">
                <a:latin typeface="Calibri"/>
                <a:ea typeface="Calibri"/>
                <a:cs typeface="Calibri"/>
              </a:rPr>
              <a:t> de </a:t>
            </a:r>
            <a:r>
              <a:rPr lang="en-US" b="1" err="1">
                <a:latin typeface="Calibri"/>
                <a:ea typeface="Calibri"/>
                <a:cs typeface="Calibri"/>
              </a:rPr>
              <a:t>l'agriculture</a:t>
            </a:r>
            <a:r>
              <a:rPr lang="en-US" b="1">
                <a:latin typeface="Calibri"/>
                <a:ea typeface="Calibri"/>
                <a:cs typeface="Calibri"/>
              </a:rPr>
              <a:t> </a:t>
            </a:r>
            <a:r>
              <a:rPr lang="en-US" b="1" err="1">
                <a:latin typeface="Calibri"/>
                <a:ea typeface="Calibri"/>
                <a:cs typeface="Calibri"/>
              </a:rPr>
              <a:t>technologique</a:t>
            </a:r>
            <a:r>
              <a:rPr lang="en-US" b="1">
                <a:latin typeface="Calibri"/>
                <a:ea typeface="Calibri"/>
                <a:cs typeface="Calibri"/>
              </a:rPr>
              <a:t>. Avec </a:t>
            </a:r>
            <a:r>
              <a:rPr lang="en-US" b="1" err="1">
                <a:latin typeface="Calibri"/>
                <a:ea typeface="Calibri"/>
                <a:cs typeface="Calibri"/>
              </a:rPr>
              <a:t>l'orientation</a:t>
            </a:r>
            <a:r>
              <a:rPr lang="en-US" b="1">
                <a:latin typeface="Calibri"/>
                <a:ea typeface="Calibri"/>
                <a:cs typeface="Calibri"/>
              </a:rPr>
              <a:t> </a:t>
            </a:r>
            <a:r>
              <a:rPr lang="en-US" b="1" err="1">
                <a:latin typeface="Calibri"/>
                <a:ea typeface="Calibri"/>
                <a:cs typeface="Calibri"/>
              </a:rPr>
              <a:t>experte</a:t>
            </a:r>
            <a:r>
              <a:rPr lang="en-US" b="1">
                <a:latin typeface="Calibri"/>
                <a:ea typeface="Calibri"/>
                <a:cs typeface="Calibri"/>
              </a:rPr>
              <a:t> de </a:t>
            </a:r>
            <a:r>
              <a:rPr lang="en-US" b="1" err="1">
                <a:latin typeface="Calibri"/>
                <a:ea typeface="Calibri"/>
                <a:cs typeface="Calibri"/>
              </a:rPr>
              <a:t>notre</a:t>
            </a:r>
            <a:r>
              <a:rPr lang="en-US" b="1">
                <a:latin typeface="Calibri"/>
                <a:ea typeface="Calibri"/>
                <a:cs typeface="Calibri"/>
              </a:rPr>
              <a:t> </a:t>
            </a:r>
            <a:r>
              <a:rPr lang="en-US" b="1" err="1">
                <a:latin typeface="Calibri"/>
                <a:ea typeface="Calibri"/>
                <a:cs typeface="Calibri"/>
              </a:rPr>
              <a:t>professeur</a:t>
            </a:r>
            <a:r>
              <a:rPr lang="en-US" b="1">
                <a:latin typeface="Calibri"/>
                <a:ea typeface="Calibri"/>
                <a:cs typeface="Calibri"/>
              </a:rPr>
              <a:t>, Emmanuel </a:t>
            </a:r>
            <a:r>
              <a:rPr lang="en-US" b="1" err="1">
                <a:latin typeface="Calibri"/>
                <a:ea typeface="Calibri"/>
                <a:cs typeface="Calibri"/>
              </a:rPr>
              <a:t>Bouendeu</a:t>
            </a:r>
            <a:r>
              <a:rPr lang="en-US" b="1">
                <a:latin typeface="Calibri"/>
                <a:ea typeface="Calibri"/>
                <a:cs typeface="Calibri"/>
              </a:rPr>
              <a:t>, et les efforts </a:t>
            </a:r>
            <a:r>
              <a:rPr lang="en-US" b="1" err="1">
                <a:latin typeface="Calibri"/>
                <a:ea typeface="Calibri"/>
                <a:cs typeface="Calibri"/>
              </a:rPr>
              <a:t>collectifs</a:t>
            </a:r>
            <a:r>
              <a:rPr lang="en-US" b="1">
                <a:latin typeface="Calibri"/>
                <a:ea typeface="Calibri"/>
                <a:cs typeface="Calibri"/>
              </a:rPr>
              <a:t> de </a:t>
            </a:r>
            <a:r>
              <a:rPr lang="en-US" b="1" err="1">
                <a:latin typeface="Calibri"/>
                <a:ea typeface="Calibri"/>
                <a:cs typeface="Calibri"/>
              </a:rPr>
              <a:t>notre</a:t>
            </a:r>
            <a:r>
              <a:rPr lang="en-US" b="1">
                <a:latin typeface="Calibri"/>
                <a:ea typeface="Calibri"/>
                <a:cs typeface="Calibri"/>
              </a:rPr>
              <a:t> équipe </a:t>
            </a:r>
            <a:r>
              <a:rPr lang="en-US" b="1" err="1">
                <a:latin typeface="Calibri"/>
                <a:ea typeface="Calibri"/>
                <a:cs typeface="Calibri"/>
              </a:rPr>
              <a:t>composée</a:t>
            </a:r>
            <a:r>
              <a:rPr lang="en-US" b="1">
                <a:latin typeface="Calibri"/>
                <a:ea typeface="Calibri"/>
                <a:cs typeface="Calibri"/>
              </a:rPr>
              <a:t> </a:t>
            </a:r>
            <a:r>
              <a:rPr lang="en-US" b="1" err="1">
                <a:latin typeface="Calibri"/>
                <a:ea typeface="Calibri"/>
                <a:cs typeface="Calibri"/>
              </a:rPr>
              <a:t>d'Islam</a:t>
            </a:r>
            <a:r>
              <a:rPr lang="en-US" b="1">
                <a:latin typeface="Calibri"/>
                <a:ea typeface="Calibri"/>
                <a:cs typeface="Calibri"/>
              </a:rPr>
              <a:t> </a:t>
            </a:r>
            <a:r>
              <a:rPr lang="en-US" b="1" err="1">
                <a:latin typeface="Calibri"/>
                <a:ea typeface="Calibri"/>
                <a:cs typeface="Calibri"/>
              </a:rPr>
              <a:t>Dekkan</a:t>
            </a:r>
            <a:r>
              <a:rPr lang="en-US" b="1">
                <a:latin typeface="Calibri"/>
                <a:ea typeface="Calibri"/>
                <a:cs typeface="Calibri"/>
              </a:rPr>
              <a:t>, </a:t>
            </a:r>
            <a:r>
              <a:rPr lang="en-US" b="1" err="1">
                <a:latin typeface="Calibri"/>
                <a:ea typeface="Calibri"/>
                <a:cs typeface="Calibri"/>
              </a:rPr>
              <a:t>Tahirou</a:t>
            </a:r>
            <a:r>
              <a:rPr lang="en-US" b="1">
                <a:latin typeface="Calibri"/>
                <a:ea typeface="Calibri"/>
                <a:cs typeface="Calibri"/>
              </a:rPr>
              <a:t> Diallo, </a:t>
            </a:r>
            <a:r>
              <a:rPr lang="en-US" b="1" err="1">
                <a:latin typeface="Calibri"/>
                <a:ea typeface="Calibri"/>
                <a:cs typeface="Calibri"/>
              </a:rPr>
              <a:t>Boré</a:t>
            </a:r>
            <a:r>
              <a:rPr lang="en-US" b="1">
                <a:latin typeface="Calibri"/>
                <a:ea typeface="Calibri"/>
                <a:cs typeface="Calibri"/>
              </a:rPr>
              <a:t> Sory Ibrahim, Grace </a:t>
            </a:r>
            <a:r>
              <a:rPr lang="en-US" b="1" err="1">
                <a:latin typeface="Calibri"/>
                <a:ea typeface="Calibri"/>
                <a:cs typeface="Calibri"/>
              </a:rPr>
              <a:t>Ijil</a:t>
            </a:r>
            <a:r>
              <a:rPr lang="en-US" b="1">
                <a:latin typeface="Calibri"/>
                <a:ea typeface="Calibri"/>
                <a:cs typeface="Calibri"/>
              </a:rPr>
              <a:t>, et Assale Joseph-Levi Don, nous </a:t>
            </a:r>
            <a:r>
              <a:rPr lang="en-US" b="1" err="1">
                <a:latin typeface="Calibri"/>
                <a:ea typeface="Calibri"/>
                <a:cs typeface="Calibri"/>
              </a:rPr>
              <a:t>avons</a:t>
            </a:r>
            <a:r>
              <a:rPr lang="en-US" b="1">
                <a:latin typeface="Calibri"/>
                <a:ea typeface="Calibri"/>
                <a:cs typeface="Calibri"/>
              </a:rPr>
              <a:t> </a:t>
            </a:r>
            <a:r>
              <a:rPr lang="en-US" b="1" err="1">
                <a:latin typeface="Calibri"/>
                <a:ea typeface="Calibri"/>
                <a:cs typeface="Calibri"/>
              </a:rPr>
              <a:t>développé</a:t>
            </a:r>
            <a:r>
              <a:rPr lang="en-US" b="1">
                <a:latin typeface="Calibri"/>
                <a:ea typeface="Calibri"/>
                <a:cs typeface="Calibri"/>
              </a:rPr>
              <a:t> un robot innovant à quatre roues. Ce petit automate a la </a:t>
            </a:r>
            <a:r>
              <a:rPr lang="en-US" b="1" err="1">
                <a:latin typeface="Calibri"/>
                <a:ea typeface="Calibri"/>
                <a:cs typeface="Calibri"/>
              </a:rPr>
              <a:t>capacité</a:t>
            </a:r>
            <a:r>
              <a:rPr lang="en-US" b="1">
                <a:latin typeface="Calibri"/>
                <a:ea typeface="Calibri"/>
                <a:cs typeface="Calibri"/>
              </a:rPr>
              <a:t> </a:t>
            </a:r>
            <a:r>
              <a:rPr lang="en-US" b="1" err="1">
                <a:latin typeface="Calibri"/>
                <a:ea typeface="Calibri"/>
                <a:cs typeface="Calibri"/>
              </a:rPr>
              <a:t>remarquable</a:t>
            </a:r>
            <a:r>
              <a:rPr lang="en-US" b="1">
                <a:latin typeface="Calibri"/>
                <a:ea typeface="Calibri"/>
                <a:cs typeface="Calibri"/>
              </a:rPr>
              <a:t> de </a:t>
            </a:r>
            <a:r>
              <a:rPr lang="en-US" b="1" err="1">
                <a:latin typeface="Calibri"/>
                <a:ea typeface="Calibri"/>
                <a:cs typeface="Calibri"/>
              </a:rPr>
              <a:t>polliniser</a:t>
            </a:r>
            <a:r>
              <a:rPr lang="en-US" b="1">
                <a:latin typeface="Calibri"/>
                <a:ea typeface="Calibri"/>
                <a:cs typeface="Calibri"/>
              </a:rPr>
              <a:t> les fraises de manière </a:t>
            </a:r>
            <a:r>
              <a:rPr lang="en-US" b="1" err="1">
                <a:latin typeface="Calibri"/>
                <a:ea typeface="Calibri"/>
                <a:cs typeface="Calibri"/>
              </a:rPr>
              <a:t>autonome</a:t>
            </a:r>
            <a:r>
              <a:rPr lang="en-US" b="1">
                <a:latin typeface="Calibri"/>
                <a:ea typeface="Calibri"/>
                <a:cs typeface="Calibri"/>
              </a:rPr>
              <a:t>, </a:t>
            </a:r>
            <a:r>
              <a:rPr lang="en-US" b="1" err="1">
                <a:latin typeface="Calibri"/>
                <a:ea typeface="Calibri"/>
                <a:cs typeface="Calibri"/>
              </a:rPr>
              <a:t>activant</a:t>
            </a:r>
            <a:r>
              <a:rPr lang="en-US" b="1">
                <a:latin typeface="Calibri"/>
                <a:ea typeface="Calibri"/>
                <a:cs typeface="Calibri"/>
              </a:rPr>
              <a:t> </a:t>
            </a:r>
            <a:r>
              <a:rPr lang="en-US" b="1" err="1">
                <a:latin typeface="Calibri"/>
                <a:ea typeface="Calibri"/>
                <a:cs typeface="Calibri"/>
              </a:rPr>
              <a:t>ses</a:t>
            </a:r>
            <a:r>
              <a:rPr lang="en-US" b="1">
                <a:latin typeface="Calibri"/>
                <a:ea typeface="Calibri"/>
                <a:cs typeface="Calibri"/>
              </a:rPr>
              <a:t> </a:t>
            </a:r>
            <a:r>
              <a:rPr lang="en-US" b="1" err="1">
                <a:latin typeface="Calibri"/>
                <a:ea typeface="Calibri"/>
                <a:cs typeface="Calibri"/>
              </a:rPr>
              <a:t>brosses</a:t>
            </a:r>
            <a:r>
              <a:rPr lang="en-US" b="1">
                <a:latin typeface="Calibri"/>
                <a:ea typeface="Calibri"/>
                <a:cs typeface="Calibri"/>
              </a:rPr>
              <a:t> </a:t>
            </a:r>
            <a:r>
              <a:rPr lang="en-US" b="1" err="1">
                <a:latin typeface="Calibri"/>
                <a:ea typeface="Calibri"/>
                <a:cs typeface="Calibri"/>
              </a:rPr>
              <a:t>rotatives</a:t>
            </a:r>
            <a:r>
              <a:rPr lang="en-US" b="1">
                <a:latin typeface="Calibri"/>
                <a:ea typeface="Calibri"/>
                <a:cs typeface="Calibri"/>
              </a:rPr>
              <a:t> au contact des fleurs et </a:t>
            </a:r>
            <a:r>
              <a:rPr lang="en-US" b="1" err="1">
                <a:latin typeface="Calibri"/>
                <a:ea typeface="Calibri"/>
                <a:cs typeface="Calibri"/>
              </a:rPr>
              <a:t>reculant</a:t>
            </a:r>
            <a:r>
              <a:rPr lang="en-US" b="1">
                <a:latin typeface="Calibri"/>
                <a:ea typeface="Calibri"/>
                <a:cs typeface="Calibri"/>
              </a:rPr>
              <a:t> </a:t>
            </a:r>
            <a:r>
              <a:rPr lang="en-US" b="1" err="1">
                <a:latin typeface="Calibri"/>
                <a:ea typeface="Calibri"/>
                <a:cs typeface="Calibri"/>
              </a:rPr>
              <a:t>astucieusement</a:t>
            </a:r>
            <a:r>
              <a:rPr lang="en-US" b="1">
                <a:latin typeface="Calibri"/>
                <a:ea typeface="Calibri"/>
                <a:cs typeface="Calibri"/>
              </a:rPr>
              <a:t> </a:t>
            </a:r>
            <a:r>
              <a:rPr lang="en-US" b="1" err="1">
                <a:latin typeface="Calibri"/>
                <a:ea typeface="Calibri"/>
                <a:cs typeface="Calibri"/>
              </a:rPr>
              <a:t>en</a:t>
            </a:r>
            <a:r>
              <a:rPr lang="en-US" b="1">
                <a:latin typeface="Calibri"/>
                <a:ea typeface="Calibri"/>
                <a:cs typeface="Calibri"/>
              </a:rPr>
              <a:t> </a:t>
            </a:r>
            <a:r>
              <a:rPr lang="en-US" b="1" err="1">
                <a:latin typeface="Calibri"/>
                <a:ea typeface="Calibri"/>
                <a:cs typeface="Calibri"/>
              </a:rPr>
              <a:t>l'absence</a:t>
            </a:r>
            <a:r>
              <a:rPr lang="en-US" b="1">
                <a:latin typeface="Calibri"/>
                <a:ea typeface="Calibri"/>
                <a:cs typeface="Calibri"/>
              </a:rPr>
              <a:t> de </a:t>
            </a:r>
            <a:r>
              <a:rPr lang="en-US" b="1" err="1">
                <a:latin typeface="Calibri"/>
                <a:ea typeface="Calibri"/>
                <a:cs typeface="Calibri"/>
              </a:rPr>
              <a:t>celles</a:t>
            </a:r>
            <a:r>
              <a:rPr lang="en-US" b="1">
                <a:latin typeface="Calibri"/>
                <a:ea typeface="Calibri"/>
                <a:cs typeface="Calibri"/>
              </a:rPr>
              <a:t>-ci. Ce </a:t>
            </a:r>
            <a:r>
              <a:rPr lang="en-US" b="1" err="1">
                <a:latin typeface="Calibri"/>
                <a:ea typeface="Calibri"/>
                <a:cs typeface="Calibri"/>
              </a:rPr>
              <a:t>système</a:t>
            </a:r>
            <a:r>
              <a:rPr lang="en-US" b="1">
                <a:latin typeface="Calibri"/>
                <a:ea typeface="Calibri"/>
                <a:cs typeface="Calibri"/>
              </a:rPr>
              <a:t> </a:t>
            </a:r>
            <a:r>
              <a:rPr lang="en-US" b="1" err="1">
                <a:latin typeface="Calibri"/>
                <a:ea typeface="Calibri"/>
                <a:cs typeface="Calibri"/>
              </a:rPr>
              <a:t>illustre</a:t>
            </a:r>
            <a:r>
              <a:rPr lang="en-US" b="1">
                <a:latin typeface="Calibri"/>
                <a:ea typeface="Calibri"/>
                <a:cs typeface="Calibri"/>
              </a:rPr>
              <a:t> non </a:t>
            </a:r>
            <a:r>
              <a:rPr lang="en-US" b="1" err="1">
                <a:latin typeface="Calibri"/>
                <a:ea typeface="Calibri"/>
                <a:cs typeface="Calibri"/>
              </a:rPr>
              <a:t>seulement</a:t>
            </a:r>
            <a:r>
              <a:rPr lang="en-US" b="1">
                <a:latin typeface="Calibri"/>
                <a:ea typeface="Calibri"/>
                <a:cs typeface="Calibri"/>
              </a:rPr>
              <a:t> </a:t>
            </a:r>
            <a:r>
              <a:rPr lang="en-US" b="1" err="1">
                <a:latin typeface="Calibri"/>
                <a:ea typeface="Calibri"/>
                <a:cs typeface="Calibri"/>
              </a:rPr>
              <a:t>notre</a:t>
            </a:r>
            <a:r>
              <a:rPr lang="en-US" b="1">
                <a:latin typeface="Calibri"/>
                <a:ea typeface="Calibri"/>
                <a:cs typeface="Calibri"/>
              </a:rPr>
              <a:t> engagement </a:t>
            </a:r>
            <a:r>
              <a:rPr lang="en-US" b="1" err="1">
                <a:latin typeface="Calibri"/>
                <a:ea typeface="Calibri"/>
                <a:cs typeface="Calibri"/>
              </a:rPr>
              <a:t>envers</a:t>
            </a:r>
            <a:r>
              <a:rPr lang="en-US" b="1">
                <a:latin typeface="Calibri"/>
                <a:ea typeface="Calibri"/>
                <a:cs typeface="Calibri"/>
              </a:rPr>
              <a:t> </a:t>
            </a:r>
            <a:r>
              <a:rPr lang="en-US" b="1" err="1">
                <a:latin typeface="Calibri"/>
                <a:ea typeface="Calibri"/>
                <a:cs typeface="Calibri"/>
              </a:rPr>
              <a:t>l'innovation</a:t>
            </a:r>
            <a:r>
              <a:rPr lang="en-US" b="1">
                <a:latin typeface="Calibri"/>
                <a:ea typeface="Calibri"/>
                <a:cs typeface="Calibri"/>
              </a:rPr>
              <a:t> et la </a:t>
            </a:r>
            <a:r>
              <a:rPr lang="en-US" b="1" err="1">
                <a:latin typeface="Calibri"/>
                <a:ea typeface="Calibri"/>
                <a:cs typeface="Calibri"/>
              </a:rPr>
              <a:t>synergie</a:t>
            </a:r>
            <a:r>
              <a:rPr lang="en-US" b="1">
                <a:latin typeface="Calibri"/>
                <a:ea typeface="Calibri"/>
                <a:cs typeface="Calibri"/>
              </a:rPr>
              <a:t> </a:t>
            </a:r>
            <a:r>
              <a:rPr lang="en-US" b="1" err="1">
                <a:latin typeface="Calibri"/>
                <a:ea typeface="Calibri"/>
                <a:cs typeface="Calibri"/>
              </a:rPr>
              <a:t>d'équipe</a:t>
            </a:r>
            <a:r>
              <a:rPr lang="en-US" b="1">
                <a:latin typeface="Calibri"/>
                <a:ea typeface="Calibri"/>
                <a:cs typeface="Calibri"/>
              </a:rPr>
              <a:t>, </a:t>
            </a:r>
            <a:r>
              <a:rPr lang="en-US" b="1" err="1">
                <a:latin typeface="Calibri"/>
                <a:ea typeface="Calibri"/>
                <a:cs typeface="Calibri"/>
              </a:rPr>
              <a:t>mais</a:t>
            </a:r>
            <a:r>
              <a:rPr lang="en-US" b="1">
                <a:latin typeface="Calibri"/>
                <a:ea typeface="Calibri"/>
                <a:cs typeface="Calibri"/>
              </a:rPr>
              <a:t> marque </a:t>
            </a:r>
            <a:r>
              <a:rPr lang="en-US" b="1" err="1">
                <a:latin typeface="Calibri"/>
                <a:ea typeface="Calibri"/>
                <a:cs typeface="Calibri"/>
              </a:rPr>
              <a:t>également</a:t>
            </a:r>
            <a:r>
              <a:rPr lang="en-US" b="1">
                <a:latin typeface="Calibri"/>
                <a:ea typeface="Calibri"/>
                <a:cs typeface="Calibri"/>
              </a:rPr>
              <a:t> un pas </a:t>
            </a:r>
            <a:r>
              <a:rPr lang="en-US" b="1" err="1">
                <a:latin typeface="Calibri"/>
                <a:ea typeface="Calibri"/>
                <a:cs typeface="Calibri"/>
              </a:rPr>
              <a:t>vers</a:t>
            </a:r>
            <a:r>
              <a:rPr lang="en-US" b="1">
                <a:latin typeface="Calibri"/>
                <a:ea typeface="Calibri"/>
                <a:cs typeface="Calibri"/>
              </a:rPr>
              <a:t> </a:t>
            </a:r>
            <a:r>
              <a:rPr lang="en-US" b="1" err="1">
                <a:latin typeface="Calibri"/>
                <a:ea typeface="Calibri"/>
                <a:cs typeface="Calibri"/>
              </a:rPr>
              <a:t>l'optimisation</a:t>
            </a:r>
            <a:r>
              <a:rPr lang="en-US" b="1">
                <a:latin typeface="Calibri"/>
                <a:ea typeface="Calibri"/>
                <a:cs typeface="Calibri"/>
              </a:rPr>
              <a:t> des pratiques </a:t>
            </a:r>
            <a:r>
              <a:rPr lang="en-US" b="1" err="1">
                <a:latin typeface="Calibri"/>
                <a:ea typeface="Calibri"/>
                <a:cs typeface="Calibri"/>
              </a:rPr>
              <a:t>agricoles</a:t>
            </a:r>
            <a:r>
              <a:rPr lang="en-US" b="1">
                <a:latin typeface="Calibri"/>
                <a:ea typeface="Calibri"/>
                <a:cs typeface="Calibri"/>
              </a:rPr>
              <a:t> pour un avenir plus durable. Nous </a:t>
            </a:r>
            <a:r>
              <a:rPr lang="en-US" b="1" err="1">
                <a:latin typeface="Calibri"/>
                <a:ea typeface="Calibri"/>
                <a:cs typeface="Calibri"/>
              </a:rPr>
              <a:t>sommes</a:t>
            </a:r>
            <a:r>
              <a:rPr lang="en-US" b="1">
                <a:latin typeface="Calibri"/>
                <a:ea typeface="Calibri"/>
                <a:cs typeface="Calibri"/>
              </a:rPr>
              <a:t> </a:t>
            </a:r>
            <a:r>
              <a:rPr lang="en-US" b="1" err="1">
                <a:latin typeface="Calibri"/>
                <a:ea typeface="Calibri"/>
                <a:cs typeface="Calibri"/>
              </a:rPr>
              <a:t>enthousiastes</a:t>
            </a:r>
            <a:r>
              <a:rPr lang="en-US" b="1">
                <a:latin typeface="Calibri"/>
                <a:ea typeface="Calibri"/>
                <a:cs typeface="Calibri"/>
              </a:rPr>
              <a:t> à </a:t>
            </a:r>
            <a:r>
              <a:rPr lang="en-US" b="1" err="1">
                <a:latin typeface="Calibri"/>
                <a:ea typeface="Calibri"/>
                <a:cs typeface="Calibri"/>
              </a:rPr>
              <a:t>l'idée</a:t>
            </a:r>
            <a:r>
              <a:rPr lang="en-US" b="1">
                <a:latin typeface="Calibri"/>
                <a:ea typeface="Calibri"/>
                <a:cs typeface="Calibri"/>
              </a:rPr>
              <a:t> de </a:t>
            </a:r>
            <a:r>
              <a:rPr lang="en-US" b="1" err="1">
                <a:latin typeface="Calibri"/>
                <a:ea typeface="Calibri"/>
                <a:cs typeface="Calibri"/>
              </a:rPr>
              <a:t>voir</a:t>
            </a:r>
            <a:r>
              <a:rPr lang="en-US" b="1">
                <a:latin typeface="Calibri"/>
                <a:ea typeface="Calibri"/>
                <a:cs typeface="Calibri"/>
              </a:rPr>
              <a:t> </a:t>
            </a:r>
            <a:r>
              <a:rPr lang="en-US" b="1" err="1">
                <a:latin typeface="Calibri"/>
                <a:ea typeface="Calibri"/>
                <a:cs typeface="Calibri"/>
              </a:rPr>
              <a:t>l'impact</a:t>
            </a:r>
            <a:r>
              <a:rPr lang="en-US" b="1">
                <a:latin typeface="Calibri"/>
                <a:ea typeface="Calibri"/>
                <a:cs typeface="Calibri"/>
              </a:rPr>
              <a:t> que </a:t>
            </a:r>
            <a:r>
              <a:rPr lang="en-US" b="1" err="1">
                <a:latin typeface="Calibri"/>
                <a:ea typeface="Calibri"/>
                <a:cs typeface="Calibri"/>
              </a:rPr>
              <a:t>notre</a:t>
            </a:r>
            <a:r>
              <a:rPr lang="en-US" b="1">
                <a:latin typeface="Calibri"/>
                <a:ea typeface="Calibri"/>
                <a:cs typeface="Calibri"/>
              </a:rPr>
              <a:t> robot </a:t>
            </a:r>
            <a:r>
              <a:rPr lang="en-US" b="1" err="1">
                <a:latin typeface="Calibri"/>
                <a:ea typeface="Calibri"/>
                <a:cs typeface="Calibri"/>
              </a:rPr>
              <a:t>pollinisateur</a:t>
            </a:r>
            <a:r>
              <a:rPr lang="en-US" b="1">
                <a:latin typeface="Calibri"/>
                <a:ea typeface="Calibri"/>
                <a:cs typeface="Calibri"/>
              </a:rPr>
              <a:t> aura dans les champs du monde </a:t>
            </a:r>
            <a:r>
              <a:rPr lang="en-US" b="1" err="1">
                <a:latin typeface="Calibri"/>
                <a:ea typeface="Calibri"/>
                <a:cs typeface="Calibri"/>
              </a:rPr>
              <a:t>entier</a:t>
            </a:r>
            <a:r>
              <a:rPr lang="en-US" b="1">
                <a:latin typeface="Calibri"/>
                <a:ea typeface="Calibri"/>
                <a:cs typeface="Calibri"/>
              </a:rPr>
              <a:t>, aidant les </a:t>
            </a:r>
            <a:r>
              <a:rPr lang="en-US" b="1" err="1">
                <a:latin typeface="Calibri"/>
                <a:ea typeface="Calibri"/>
                <a:cs typeface="Calibri"/>
              </a:rPr>
              <a:t>agriculteurs</a:t>
            </a:r>
            <a:r>
              <a:rPr lang="en-US" b="1">
                <a:latin typeface="Calibri"/>
                <a:ea typeface="Calibri"/>
                <a:cs typeface="Calibri"/>
              </a:rPr>
              <a:t> à </a:t>
            </a:r>
            <a:r>
              <a:rPr lang="en-US" b="1" err="1">
                <a:latin typeface="Calibri"/>
                <a:ea typeface="Calibri"/>
                <a:cs typeface="Calibri"/>
              </a:rPr>
              <a:t>accroître</a:t>
            </a:r>
            <a:r>
              <a:rPr lang="en-US" b="1">
                <a:latin typeface="Calibri"/>
                <a:ea typeface="Calibri"/>
                <a:cs typeface="Calibri"/>
              </a:rPr>
              <a:t> </a:t>
            </a:r>
            <a:r>
              <a:rPr lang="en-US" b="1" err="1">
                <a:latin typeface="Calibri"/>
                <a:ea typeface="Calibri"/>
                <a:cs typeface="Calibri"/>
              </a:rPr>
              <a:t>leur</a:t>
            </a:r>
            <a:r>
              <a:rPr lang="en-US" b="1">
                <a:latin typeface="Calibri"/>
                <a:ea typeface="Calibri"/>
                <a:cs typeface="Calibri"/>
              </a:rPr>
              <a:t> </a:t>
            </a:r>
            <a:r>
              <a:rPr lang="en-US" b="1" err="1">
                <a:latin typeface="Calibri"/>
                <a:ea typeface="Calibri"/>
                <a:cs typeface="Calibri"/>
              </a:rPr>
              <a:t>rendement</a:t>
            </a:r>
            <a:r>
              <a:rPr lang="en-US" b="1">
                <a:latin typeface="Calibri"/>
                <a:ea typeface="Calibri"/>
                <a:cs typeface="Calibri"/>
              </a:rPr>
              <a:t> tout </a:t>
            </a:r>
            <a:r>
              <a:rPr lang="en-US" b="1" err="1">
                <a:latin typeface="Calibri"/>
                <a:ea typeface="Calibri"/>
                <a:cs typeface="Calibri"/>
              </a:rPr>
              <a:t>en</a:t>
            </a:r>
            <a:r>
              <a:rPr lang="en-US" b="1">
                <a:latin typeface="Calibri"/>
                <a:ea typeface="Calibri"/>
                <a:cs typeface="Calibri"/>
              </a:rPr>
              <a:t> </a:t>
            </a:r>
            <a:r>
              <a:rPr lang="en-US" b="1" err="1">
                <a:latin typeface="Calibri"/>
                <a:ea typeface="Calibri"/>
                <a:cs typeface="Calibri"/>
              </a:rPr>
              <a:t>préservant</a:t>
            </a:r>
            <a:r>
              <a:rPr lang="en-US" b="1">
                <a:latin typeface="Calibri"/>
                <a:ea typeface="Calibri"/>
                <a:cs typeface="Calibri"/>
              </a:rPr>
              <a:t> </a:t>
            </a:r>
            <a:r>
              <a:rPr lang="en-US" b="1" err="1">
                <a:latin typeface="Calibri"/>
                <a:ea typeface="Calibri"/>
                <a:cs typeface="Calibri"/>
              </a:rPr>
              <a:t>l'intégrité</a:t>
            </a:r>
            <a:r>
              <a:rPr lang="en-US" b="1">
                <a:latin typeface="Calibri"/>
                <a:ea typeface="Calibri"/>
                <a:cs typeface="Calibri"/>
              </a:rPr>
              <a:t> de </a:t>
            </a:r>
            <a:r>
              <a:rPr lang="en-US" b="1" err="1">
                <a:latin typeface="Calibri"/>
                <a:ea typeface="Calibri"/>
                <a:cs typeface="Calibri"/>
              </a:rPr>
              <a:t>l'environnement</a:t>
            </a:r>
            <a:r>
              <a:rPr lang="en-US" b="1">
                <a:latin typeface="Calibri"/>
                <a:ea typeface="Calibri"/>
                <a:cs typeface="Calibri"/>
              </a:rPr>
              <a:t>. </a:t>
            </a:r>
          </a:p>
          <a:p>
            <a:pPr>
              <a:lnSpc>
                <a:spcPct val="150000"/>
              </a:lnSpc>
            </a:pPr>
            <a:r>
              <a:rPr lang="en-US" sz="2000" b="1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         Merci à </a:t>
            </a:r>
            <a:r>
              <a:rPr lang="en-US" sz="2000" b="1" err="1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tous</a:t>
            </a:r>
            <a:r>
              <a:rPr lang="en-US" sz="2000" b="1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000" b="1" err="1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ceux</a:t>
            </a:r>
            <a:r>
              <a:rPr lang="en-US" sz="2000" b="1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 qui </a:t>
            </a:r>
            <a:r>
              <a:rPr lang="en-US" sz="2000" b="1" err="1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ont</a:t>
            </a:r>
            <a:r>
              <a:rPr lang="en-US" sz="2000" b="1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000" b="1" err="1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contribué</a:t>
            </a:r>
            <a:r>
              <a:rPr lang="en-US" sz="2000" b="1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 à la </a:t>
            </a:r>
            <a:r>
              <a:rPr lang="en-US" sz="2000" b="1" err="1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réalisation</a:t>
            </a:r>
            <a:r>
              <a:rPr lang="en-US" sz="2000" b="1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 de </a:t>
            </a:r>
            <a:r>
              <a:rPr lang="en-US" sz="2000" b="1" err="1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ce</a:t>
            </a:r>
            <a:r>
              <a:rPr lang="en-US" sz="2000" b="1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000" b="1" err="1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projet</a:t>
            </a:r>
            <a:r>
              <a:rPr lang="en-US" sz="2000" b="1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000" b="1" err="1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ambitieux</a:t>
            </a:r>
            <a:r>
              <a:rPr lang="en-US" sz="2000" b="1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743877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table with old maps and tools&#10;&#10;Description automatically generated">
            <a:extLst>
              <a:ext uri="{FF2B5EF4-FFF2-40B4-BE49-F238E27FC236}">
                <a16:creationId xmlns:a16="http://schemas.microsoft.com/office/drawing/2014/main" id="{C4C9E823-7A30-0FFB-AD9F-7635EB2490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28289" b="1546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61F5450-2682-4B05-EF36-C835B77BAC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7200"/>
              <a:t>Table des matières</a:t>
            </a:r>
          </a:p>
        </p:txBody>
      </p:sp>
      <p:sp>
        <p:nvSpPr>
          <p:cNvPr id="73" name="Rectangle 6">
            <a:extLst>
              <a:ext uri="{FF2B5EF4-FFF2-40B4-BE49-F238E27FC236}">
                <a16:creationId xmlns:a16="http://schemas.microsoft.com/office/drawing/2014/main" id="{1CA8A97F-67F0-4D5F-A850-0C30727D1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578" y="1802192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FE5FE33-EE66-D10E-3CDD-FD6D08ABBBCF}"/>
              </a:ext>
            </a:extLst>
          </p:cNvPr>
          <p:cNvSpPr txBox="1"/>
          <p:nvPr/>
        </p:nvSpPr>
        <p:spPr>
          <a:xfrm>
            <a:off x="838200" y="2004446"/>
            <a:ext cx="10515600" cy="417689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28575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/>
              <a:t> Introduction</a:t>
            </a:r>
          </a:p>
          <a:p>
            <a:pPr marL="28575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/>
              <a:t> </a:t>
            </a:r>
            <a:r>
              <a:rPr lang="en-US" sz="3600" b="1" err="1"/>
              <a:t>Énoncé</a:t>
            </a:r>
            <a:r>
              <a:rPr lang="en-US" sz="3600" b="1"/>
              <a:t> du </a:t>
            </a:r>
            <a:r>
              <a:rPr lang="en-US" sz="3600" b="1" err="1"/>
              <a:t>problème</a:t>
            </a:r>
            <a:endParaRPr lang="en-US" sz="3600" b="1"/>
          </a:p>
          <a:p>
            <a:pPr marL="28575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/>
              <a:t>Solution </a:t>
            </a:r>
            <a:r>
              <a:rPr lang="en-US" sz="3600" b="1" err="1"/>
              <a:t>existante</a:t>
            </a:r>
            <a:r>
              <a:rPr lang="en-US" sz="3600" b="1"/>
              <a:t> </a:t>
            </a:r>
          </a:p>
          <a:p>
            <a:pPr marL="28575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err="1"/>
              <a:t>Critrère</a:t>
            </a:r>
            <a:r>
              <a:rPr lang="en-US" sz="3600" b="1"/>
              <a:t> de conception </a:t>
            </a:r>
          </a:p>
          <a:p>
            <a:pPr marL="28575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/>
              <a:t> Prototypes</a:t>
            </a:r>
          </a:p>
          <a:p>
            <a:pPr marL="28575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/>
              <a:t>Notre solution finale</a:t>
            </a:r>
          </a:p>
          <a:p>
            <a:pPr marL="28575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/>
              <a:t> Conclusion</a:t>
            </a:r>
          </a:p>
          <a:p>
            <a:pPr marL="28575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8458723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1010D1-35D0-373A-295B-6DC5814AF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/>
              <a:t>Plan de Gestion du Projet</a:t>
            </a:r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84A5B82-E1ED-FBD3-5BD1-AA0A5598A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34" y="2239894"/>
            <a:ext cx="12079939" cy="253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025236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61554-15B2-9D72-BDF3-BBE31897A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200" y="365125"/>
            <a:ext cx="10515600" cy="1325563"/>
          </a:xfrm>
        </p:spPr>
        <p:txBody>
          <a:bodyPr/>
          <a:lstStyle/>
          <a:p>
            <a:r>
              <a:rPr lang="en-US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3F0D1-5FCF-15D4-EE63-26DE2BBB7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788" y="2344001"/>
            <a:ext cx="10801350" cy="38373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fr-CA" b="0" i="0" dirty="0">
                <a:effectLst/>
                <a:latin typeface="UICTFontTextStyleBody"/>
              </a:rPr>
              <a:t>Les fraises </a:t>
            </a:r>
            <a:r>
              <a:rPr lang="fr-CA" dirty="0">
                <a:latin typeface="UICTFontTextStyleBody"/>
              </a:rPr>
              <a:t>constituent   le deuxième</a:t>
            </a:r>
            <a:r>
              <a:rPr lang="fr-CA" b="0" i="0" dirty="0">
                <a:effectLst/>
                <a:latin typeface="UICTFontTextStyleBody"/>
              </a:rPr>
              <a:t> </a:t>
            </a:r>
            <a:r>
              <a:rPr lang="fr-CA" dirty="0">
                <a:latin typeface="UICTFontTextStyleBody"/>
              </a:rPr>
              <a:t>produit</a:t>
            </a:r>
            <a:r>
              <a:rPr lang="fr-CA" b="0" i="0" dirty="0">
                <a:effectLst/>
                <a:latin typeface="UICTFontTextStyleBody"/>
              </a:rPr>
              <a:t> le plus consommé au Canada. Cependant sa production demeure problématique surtout en </a:t>
            </a:r>
            <a:r>
              <a:rPr lang="fr-CA" b="0" i="0">
                <a:effectLst/>
                <a:latin typeface="UICTFontTextStyleBody"/>
              </a:rPr>
              <a:t>période </a:t>
            </a:r>
            <a:r>
              <a:rPr lang="fr-CA">
                <a:latin typeface="UICTFontTextStyleBody"/>
              </a:rPr>
              <a:t>d’hiver</a:t>
            </a:r>
            <a:r>
              <a:rPr lang="fr-CA" b="0" i="0" dirty="0">
                <a:effectLst/>
                <a:latin typeface="UICTFontTextStyleBody"/>
              </a:rPr>
              <a:t>  . Notre travail pendant toute cette session au niveau de ce cours a été de chercher et élaborer une solution pour remédier à ce problème . Il s’agira donc   pour nous aujourd’hui de vous présenter l’aboutissement  notre travail. </a:t>
            </a:r>
            <a:endParaRPr lang="fr-CA" dirty="0">
              <a:effectLst/>
              <a:latin typeface=".AppleSystemUIFont"/>
            </a:endParaRPr>
          </a:p>
          <a:p>
            <a:pPr algn="just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97554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BD649A-5858-EA91-4F3C-DE5E80DAB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23" y="298155"/>
            <a:ext cx="5919814" cy="1920555"/>
          </a:xfrm>
        </p:spPr>
        <p:txBody>
          <a:bodyPr anchor="b">
            <a:normAutofit/>
          </a:bodyPr>
          <a:lstStyle/>
          <a:p>
            <a:r>
              <a:rPr lang="fr-FR" sz="4400">
                <a:ea typeface="+mj-lt"/>
                <a:cs typeface="+mj-lt"/>
              </a:rPr>
              <a:t>Énoncé DU PROBLÈME</a:t>
            </a:r>
            <a:endParaRPr lang="en-US" sz="4400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D739AE"/>
          </a:solidFill>
          <a:ln w="38100" cap="rnd">
            <a:solidFill>
              <a:srgbClr val="D739AE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D855EC4-2619-F2D1-9B1A-DC9B6C32E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57" y="2791256"/>
            <a:ext cx="5455213" cy="378410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b="1" err="1">
                <a:latin typeface="Calibri"/>
                <a:ea typeface="Calibri"/>
                <a:cs typeface="Calibri"/>
              </a:rPr>
              <a:t>Concevoir</a:t>
            </a:r>
            <a:r>
              <a:rPr lang="en-US" sz="2000" b="1">
                <a:latin typeface="Calibri"/>
                <a:ea typeface="Calibri"/>
                <a:cs typeface="Calibri"/>
              </a:rPr>
              <a:t> un </a:t>
            </a:r>
            <a:r>
              <a:rPr lang="en-US" sz="2000" b="1" err="1">
                <a:latin typeface="Calibri"/>
                <a:ea typeface="Calibri"/>
                <a:cs typeface="Calibri"/>
              </a:rPr>
              <a:t>système</a:t>
            </a:r>
            <a:r>
              <a:rPr lang="en-US" sz="2000" b="1">
                <a:latin typeface="Calibri"/>
                <a:ea typeface="Calibri"/>
                <a:cs typeface="Calibri"/>
              </a:rPr>
              <a:t> </a:t>
            </a:r>
            <a:r>
              <a:rPr lang="en-US" sz="2000" b="1" err="1">
                <a:latin typeface="Calibri"/>
                <a:ea typeface="Calibri"/>
                <a:cs typeface="Calibri"/>
              </a:rPr>
              <a:t>autonome</a:t>
            </a:r>
            <a:r>
              <a:rPr lang="en-US" sz="2000" b="1">
                <a:latin typeface="Calibri"/>
                <a:ea typeface="Calibri"/>
                <a:cs typeface="Calibri"/>
              </a:rPr>
              <a:t>, </a:t>
            </a:r>
            <a:r>
              <a:rPr lang="en-US" sz="2000" b="1" err="1">
                <a:latin typeface="Calibri"/>
                <a:ea typeface="Calibri"/>
                <a:cs typeface="Calibri"/>
              </a:rPr>
              <a:t>écologique</a:t>
            </a:r>
            <a:r>
              <a:rPr lang="en-US" sz="2000" b="1">
                <a:latin typeface="Calibri"/>
                <a:ea typeface="Calibri"/>
                <a:cs typeface="Calibri"/>
              </a:rPr>
              <a:t> et  </a:t>
            </a:r>
            <a:r>
              <a:rPr lang="en-US" sz="2000" b="1" err="1">
                <a:latin typeface="Calibri"/>
                <a:ea typeface="Calibri"/>
                <a:cs typeface="Calibri"/>
              </a:rPr>
              <a:t>responsable</a:t>
            </a:r>
            <a:r>
              <a:rPr lang="en-US" sz="2000" b="1">
                <a:latin typeface="Calibri"/>
                <a:ea typeface="Calibri"/>
                <a:cs typeface="Calibri"/>
              </a:rPr>
              <a:t> de  </a:t>
            </a:r>
            <a:r>
              <a:rPr lang="en-US" sz="2000" b="1" err="1">
                <a:latin typeface="Calibri"/>
                <a:ea typeface="Calibri"/>
                <a:cs typeface="Calibri"/>
              </a:rPr>
              <a:t>pollinisation</a:t>
            </a:r>
            <a:r>
              <a:rPr lang="en-US" sz="2000" b="1">
                <a:latin typeface="Calibri"/>
                <a:ea typeface="Calibri"/>
                <a:cs typeface="Calibri"/>
              </a:rPr>
              <a:t> des fraises pour les </a:t>
            </a:r>
            <a:r>
              <a:rPr lang="en-US" sz="2000" b="1" err="1">
                <a:latin typeface="Calibri"/>
                <a:ea typeface="Calibri"/>
                <a:cs typeface="Calibri"/>
              </a:rPr>
              <a:t>agriculteurs</a:t>
            </a:r>
            <a:r>
              <a:rPr lang="en-US" sz="2000" b="1">
                <a:latin typeface="Calibri"/>
                <a:ea typeface="Calibri"/>
                <a:cs typeface="Calibri"/>
              </a:rPr>
              <a:t>, qui </a:t>
            </a:r>
            <a:r>
              <a:rPr lang="en-US" sz="2000" b="1" err="1">
                <a:latin typeface="Calibri"/>
                <a:ea typeface="Calibri"/>
                <a:cs typeface="Calibri"/>
              </a:rPr>
              <a:t>nécessite</a:t>
            </a:r>
            <a:r>
              <a:rPr lang="en-US" sz="2000" b="1">
                <a:latin typeface="Calibri"/>
                <a:ea typeface="Calibri"/>
                <a:cs typeface="Calibri"/>
              </a:rPr>
              <a:t> peu de </a:t>
            </a:r>
            <a:r>
              <a:rPr lang="en-US" sz="2000" b="1" err="1">
                <a:latin typeface="Calibri"/>
                <a:ea typeface="Calibri"/>
                <a:cs typeface="Calibri"/>
              </a:rPr>
              <a:t>présence</a:t>
            </a:r>
            <a:r>
              <a:rPr lang="en-US" sz="2000" b="1">
                <a:latin typeface="Calibri"/>
                <a:ea typeface="Calibri"/>
                <a:cs typeface="Calibri"/>
              </a:rPr>
              <a:t> </a:t>
            </a:r>
            <a:r>
              <a:rPr lang="en-US" sz="2000" b="1" err="1">
                <a:latin typeface="Calibri"/>
                <a:ea typeface="Calibri"/>
                <a:cs typeface="Calibri"/>
              </a:rPr>
              <a:t>humaines,tout</a:t>
            </a:r>
            <a:r>
              <a:rPr lang="en-US" sz="2000" b="1">
                <a:latin typeface="Calibri"/>
                <a:ea typeface="Calibri"/>
                <a:cs typeface="Calibri"/>
              </a:rPr>
              <a:t> </a:t>
            </a:r>
            <a:r>
              <a:rPr lang="en-US" sz="2000" b="1" err="1">
                <a:latin typeface="Calibri"/>
                <a:ea typeface="Calibri"/>
                <a:cs typeface="Calibri"/>
              </a:rPr>
              <a:t>en</a:t>
            </a:r>
            <a:r>
              <a:rPr lang="en-US" sz="2000" b="1">
                <a:latin typeface="Calibri"/>
                <a:ea typeface="Calibri"/>
                <a:cs typeface="Calibri"/>
              </a:rPr>
              <a:t> </a:t>
            </a:r>
            <a:r>
              <a:rPr lang="en-US" sz="2000" b="1" err="1">
                <a:latin typeface="Calibri"/>
                <a:ea typeface="Calibri"/>
                <a:cs typeface="Calibri"/>
              </a:rPr>
              <a:t>étant</a:t>
            </a:r>
            <a:r>
              <a:rPr lang="en-US" sz="2000" b="1">
                <a:latin typeface="Calibri"/>
                <a:ea typeface="Calibri"/>
                <a:cs typeface="Calibri"/>
              </a:rPr>
              <a:t> </a:t>
            </a:r>
            <a:r>
              <a:rPr lang="en-US" sz="2000" b="1" err="1">
                <a:latin typeface="Calibri"/>
                <a:ea typeface="Calibri"/>
                <a:cs typeface="Calibri"/>
              </a:rPr>
              <a:t>robuste</a:t>
            </a:r>
            <a:r>
              <a:rPr lang="en-US" sz="2000" b="1">
                <a:latin typeface="Calibri"/>
                <a:ea typeface="Calibri"/>
                <a:cs typeface="Calibri"/>
              </a:rPr>
              <a:t>  face aux conditions </a:t>
            </a:r>
            <a:r>
              <a:rPr lang="en-US" sz="2000" b="1" err="1">
                <a:latin typeface="Calibri"/>
                <a:ea typeface="Calibri"/>
                <a:cs typeface="Calibri"/>
              </a:rPr>
              <a:t>d'humidité</a:t>
            </a:r>
            <a:r>
              <a:rPr lang="en-US" sz="2000" b="1">
                <a:latin typeface="Calibri"/>
                <a:ea typeface="Calibri"/>
                <a:cs typeface="Calibri"/>
              </a:rPr>
              <a:t> et de </a:t>
            </a:r>
            <a:r>
              <a:rPr lang="en-US" sz="2000" b="1" err="1">
                <a:latin typeface="Calibri"/>
                <a:ea typeface="Calibri"/>
                <a:cs typeface="Calibri"/>
              </a:rPr>
              <a:t>poussière</a:t>
            </a:r>
            <a:r>
              <a:rPr lang="en-US" sz="2000" b="1">
                <a:latin typeface="Calibri"/>
                <a:ea typeface="Calibri"/>
                <a:cs typeface="Calibri"/>
              </a:rPr>
              <a:t> </a:t>
            </a:r>
            <a:r>
              <a:rPr lang="en-US" sz="2000" b="1" err="1">
                <a:latin typeface="Calibri"/>
                <a:ea typeface="Calibri"/>
                <a:cs typeface="Calibri"/>
              </a:rPr>
              <a:t>pouvant</a:t>
            </a:r>
            <a:r>
              <a:rPr lang="en-US" sz="2000" b="1">
                <a:latin typeface="Calibri"/>
                <a:ea typeface="Calibri"/>
                <a:cs typeface="Calibri"/>
              </a:rPr>
              <a:t> </a:t>
            </a:r>
            <a:r>
              <a:rPr lang="en-US" sz="2000" b="1" err="1">
                <a:latin typeface="Calibri"/>
                <a:ea typeface="Calibri"/>
                <a:cs typeface="Calibri"/>
              </a:rPr>
              <a:t>être</a:t>
            </a:r>
            <a:r>
              <a:rPr lang="en-US" sz="2000" b="1">
                <a:latin typeface="Calibri"/>
                <a:ea typeface="Calibri"/>
                <a:cs typeface="Calibri"/>
              </a:rPr>
              <a:t> </a:t>
            </a:r>
            <a:r>
              <a:rPr lang="en-US" sz="2000" b="1" err="1">
                <a:latin typeface="Calibri"/>
                <a:ea typeface="Calibri"/>
                <a:cs typeface="Calibri"/>
              </a:rPr>
              <a:t>contrôlé</a:t>
            </a:r>
            <a:r>
              <a:rPr lang="en-US" sz="2000" b="1">
                <a:latin typeface="Calibri"/>
                <a:ea typeface="Calibri"/>
                <a:cs typeface="Calibri"/>
              </a:rPr>
              <a:t> et </a:t>
            </a:r>
            <a:r>
              <a:rPr lang="en-US" sz="2000" b="1" err="1">
                <a:latin typeface="Calibri"/>
                <a:ea typeface="Calibri"/>
                <a:cs typeface="Calibri"/>
              </a:rPr>
              <a:t>surveillé</a:t>
            </a:r>
            <a:r>
              <a:rPr lang="en-US" sz="2000" b="1">
                <a:latin typeface="Calibri"/>
                <a:ea typeface="Calibri"/>
                <a:cs typeface="Calibri"/>
              </a:rPr>
              <a:t> à distance.</a:t>
            </a:r>
            <a:r>
              <a:rPr lang="en-US" sz="3200" b="1">
                <a:latin typeface="Calibri"/>
                <a:ea typeface="Calibri"/>
                <a:cs typeface="Calibri"/>
              </a:rPr>
              <a:t> </a:t>
            </a:r>
            <a:endParaRPr lang="en-US" b="1"/>
          </a:p>
          <a:p>
            <a:endParaRPr lang="en-US"/>
          </a:p>
          <a:p>
            <a:endParaRPr lang="en-US"/>
          </a:p>
        </p:txBody>
      </p:sp>
      <p:pic>
        <p:nvPicPr>
          <p:cNvPr id="4" name="Content Placeholder 3" descr="A group of question marks&#10;&#10;Description automatically generated">
            <a:extLst>
              <a:ext uri="{FF2B5EF4-FFF2-40B4-BE49-F238E27FC236}">
                <a16:creationId xmlns:a16="http://schemas.microsoft.com/office/drawing/2014/main" id="{C4C9D37D-B91A-3FDC-AB5A-98F0C819C8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3"/>
          <a:stretch/>
        </p:blipFill>
        <p:spPr>
          <a:xfrm>
            <a:off x="5728987" y="10"/>
            <a:ext cx="6461490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619622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D739AE"/>
          </a:solidFill>
          <a:ln w="38100" cap="rnd">
            <a:solidFill>
              <a:srgbClr val="D739AE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hand holding a brush to a flower with bees flying around&#10;&#10;Description automatically generated">
            <a:extLst>
              <a:ext uri="{FF2B5EF4-FFF2-40B4-BE49-F238E27FC236}">
                <a16:creationId xmlns:a16="http://schemas.microsoft.com/office/drawing/2014/main" id="{FB581AF0-3091-447B-5759-7091E68A5D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5FF557-36DC-B2E7-475E-703998AD21B9}"/>
              </a:ext>
            </a:extLst>
          </p:cNvPr>
          <p:cNvSpPr txBox="1"/>
          <p:nvPr/>
        </p:nvSpPr>
        <p:spPr>
          <a:xfrm>
            <a:off x="615603" y="742425"/>
            <a:ext cx="4493463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>
                <a:latin typeface="Constantia"/>
              </a:rPr>
              <a:t>Solutions   existantes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05DEC5-33BB-9400-E454-875D6837E59C}"/>
              </a:ext>
            </a:extLst>
          </p:cNvPr>
          <p:cNvSpPr txBox="1"/>
          <p:nvPr/>
        </p:nvSpPr>
        <p:spPr>
          <a:xfrm>
            <a:off x="1066245" y="3446257"/>
            <a:ext cx="3655699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latin typeface="Aharoni"/>
                <a:cs typeface="Aharoni"/>
              </a:rPr>
              <a:t>Pollinisation</a:t>
            </a:r>
            <a:r>
              <a:rPr lang="en-US">
                <a:latin typeface="Aharoni"/>
                <a:cs typeface="Aharoni"/>
              </a:rPr>
              <a:t> </a:t>
            </a:r>
            <a:r>
              <a:rPr lang="en-US" err="1">
                <a:latin typeface="Aharoni"/>
                <a:cs typeface="Aharoni"/>
              </a:rPr>
              <a:t>manuel</a:t>
            </a:r>
            <a:r>
              <a:rPr lang="en-US">
                <a:latin typeface="Aharoni"/>
                <a:cs typeface="Aharoni"/>
              </a:rPr>
              <a:t> 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en-US" err="1">
                <a:latin typeface="Constantia"/>
                <a:cs typeface="Aharoni"/>
              </a:rPr>
              <a:t>Neccessite</a:t>
            </a:r>
            <a:r>
              <a:rPr lang="en-US">
                <a:latin typeface="Constantia"/>
                <a:cs typeface="Aharoni"/>
              </a:rPr>
              <a:t> </a:t>
            </a:r>
            <a:r>
              <a:rPr lang="en-US" err="1">
                <a:latin typeface="Constantia"/>
                <a:cs typeface="Aharoni"/>
              </a:rPr>
              <a:t>l'efforts</a:t>
            </a:r>
            <a:r>
              <a:rPr lang="en-US">
                <a:latin typeface="Constantia"/>
                <a:cs typeface="Aharoni"/>
              </a:rPr>
              <a:t> </a:t>
            </a:r>
            <a:r>
              <a:rPr lang="en-US" err="1">
                <a:latin typeface="Constantia"/>
                <a:cs typeface="Aharoni"/>
              </a:rPr>
              <a:t>humain</a:t>
            </a:r>
            <a:r>
              <a:rPr lang="en-US">
                <a:latin typeface="Constantia"/>
                <a:cs typeface="Aharoni"/>
              </a:rPr>
              <a:t> 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latin typeface="Constantia"/>
                <a:cs typeface="Aharoni"/>
              </a:rPr>
              <a:t>Trop </a:t>
            </a:r>
            <a:r>
              <a:rPr lang="en-US" err="1">
                <a:latin typeface="Constantia"/>
                <a:cs typeface="Aharoni"/>
              </a:rPr>
              <a:t>coûteux</a:t>
            </a:r>
            <a:r>
              <a:rPr lang="en-US">
                <a:latin typeface="Aharoni"/>
                <a:cs typeface="Aharoni"/>
              </a:rPr>
              <a:t> </a:t>
            </a:r>
          </a:p>
          <a:p>
            <a:r>
              <a:rPr lang="en-US" err="1">
                <a:latin typeface="Aharoni"/>
                <a:cs typeface="Aharoni"/>
              </a:rPr>
              <a:t>Pollinisation</a:t>
            </a:r>
            <a:r>
              <a:rPr lang="en-US">
                <a:latin typeface="Aharoni"/>
                <a:cs typeface="Aharoni"/>
              </a:rPr>
              <a:t> par les </a:t>
            </a:r>
            <a:r>
              <a:rPr lang="en-US" err="1">
                <a:latin typeface="Aharoni"/>
                <a:cs typeface="Aharoni"/>
              </a:rPr>
              <a:t>abeilles</a:t>
            </a:r>
            <a:r>
              <a:rPr lang="en-US">
                <a:latin typeface="Aharoni"/>
                <a:cs typeface="Aharoni"/>
              </a:rPr>
              <a:t> </a:t>
            </a:r>
          </a:p>
          <a:p>
            <a:pPr marL="285750" indent="-285750">
              <a:buFont typeface="Arial"/>
              <a:buChar char="•"/>
            </a:pPr>
            <a:r>
              <a:rPr lang="en-US" err="1">
                <a:latin typeface="Constantia"/>
                <a:cs typeface="Aharoni"/>
              </a:rPr>
              <a:t>Dépendance</a:t>
            </a:r>
            <a:r>
              <a:rPr lang="en-US">
                <a:latin typeface="Constantia"/>
                <a:cs typeface="Aharoni"/>
              </a:rPr>
              <a:t> aux conditions </a:t>
            </a:r>
            <a:r>
              <a:rPr lang="en-US" err="1">
                <a:latin typeface="Constantia"/>
                <a:cs typeface="Aharoni"/>
              </a:rPr>
              <a:t>environnementaux</a:t>
            </a:r>
            <a:endParaRPr lang="en-US" err="1">
              <a:latin typeface="Constantia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latin typeface="Constantia"/>
                <a:cs typeface="Aharoni"/>
              </a:rPr>
              <a:t> </a:t>
            </a:r>
            <a:r>
              <a:rPr lang="en-US" err="1">
                <a:latin typeface="Constantia"/>
                <a:cs typeface="Aharoni"/>
              </a:rPr>
              <a:t>Déclin</a:t>
            </a:r>
            <a:r>
              <a:rPr lang="en-US">
                <a:latin typeface="Constantia"/>
                <a:cs typeface="Aharoni"/>
              </a:rPr>
              <a:t> des populations </a:t>
            </a:r>
            <a:r>
              <a:rPr lang="en-US" err="1">
                <a:latin typeface="Constantia"/>
                <a:cs typeface="Aharoni"/>
              </a:rPr>
              <a:t>d'abeilles</a:t>
            </a:r>
            <a:endParaRPr lang="en-US">
              <a:latin typeface="Constantia"/>
              <a:cs typeface="Aharoni"/>
            </a:endParaRPr>
          </a:p>
        </p:txBody>
      </p:sp>
    </p:spTree>
    <p:extLst>
      <p:ext uri="{BB962C8B-B14F-4D97-AF65-F5344CB8AC3E}">
        <p14:creationId xmlns:p14="http://schemas.microsoft.com/office/powerpoint/2010/main" val="61999197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7">
            <a:extLst>
              <a:ext uri="{FF2B5EF4-FFF2-40B4-BE49-F238E27FC236}">
                <a16:creationId xmlns:a16="http://schemas.microsoft.com/office/drawing/2014/main" id="{F95DC6D5-A7B0-4D09-A7A5-62869A0D2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tylo placé en haut d’une ligne de signature">
            <a:extLst>
              <a:ext uri="{FF2B5EF4-FFF2-40B4-BE49-F238E27FC236}">
                <a16:creationId xmlns:a16="http://schemas.microsoft.com/office/drawing/2014/main" id="{DA65A271-70FC-B2D8-4D6E-53BD7CC8DE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15730"/>
          <a:stretch/>
        </p:blipFill>
        <p:spPr>
          <a:xfrm>
            <a:off x="-5" y="0"/>
            <a:ext cx="12191999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4BF54E4-FB21-11FA-D155-5AF95647B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1820859"/>
            <a:ext cx="3803904" cy="28698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600"/>
              <a:t>Les critères de conception</a:t>
            </a:r>
          </a:p>
        </p:txBody>
      </p:sp>
      <p:sp>
        <p:nvSpPr>
          <p:cNvPr id="23" name="sketchy rectangle">
            <a:extLst>
              <a:ext uri="{FF2B5EF4-FFF2-40B4-BE49-F238E27FC236}">
                <a16:creationId xmlns:a16="http://schemas.microsoft.com/office/drawing/2014/main" id="{E72C4BCF-DD12-4745-97A9-F340887E1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70453" y="563667"/>
            <a:ext cx="6570918" cy="5579082"/>
          </a:xfrm>
          <a:custGeom>
            <a:avLst/>
            <a:gdLst>
              <a:gd name="connsiteX0" fmla="*/ 0 w 6570918"/>
              <a:gd name="connsiteY0" fmla="*/ 0 h 5579082"/>
              <a:gd name="connsiteX1" fmla="*/ 525673 w 6570918"/>
              <a:gd name="connsiteY1" fmla="*/ 0 h 5579082"/>
              <a:gd name="connsiteX2" fmla="*/ 1182765 w 6570918"/>
              <a:gd name="connsiteY2" fmla="*/ 0 h 5579082"/>
              <a:gd name="connsiteX3" fmla="*/ 1905566 w 6570918"/>
              <a:gd name="connsiteY3" fmla="*/ 0 h 5579082"/>
              <a:gd name="connsiteX4" fmla="*/ 2365530 w 6570918"/>
              <a:gd name="connsiteY4" fmla="*/ 0 h 5579082"/>
              <a:gd name="connsiteX5" fmla="*/ 2825495 w 6570918"/>
              <a:gd name="connsiteY5" fmla="*/ 0 h 5579082"/>
              <a:gd name="connsiteX6" fmla="*/ 3614005 w 6570918"/>
              <a:gd name="connsiteY6" fmla="*/ 0 h 5579082"/>
              <a:gd name="connsiteX7" fmla="*/ 4271097 w 6570918"/>
              <a:gd name="connsiteY7" fmla="*/ 0 h 5579082"/>
              <a:gd name="connsiteX8" fmla="*/ 4731061 w 6570918"/>
              <a:gd name="connsiteY8" fmla="*/ 0 h 5579082"/>
              <a:gd name="connsiteX9" fmla="*/ 5388153 w 6570918"/>
              <a:gd name="connsiteY9" fmla="*/ 0 h 5579082"/>
              <a:gd name="connsiteX10" fmla="*/ 6570918 w 6570918"/>
              <a:gd name="connsiteY10" fmla="*/ 0 h 5579082"/>
              <a:gd name="connsiteX11" fmla="*/ 6570918 w 6570918"/>
              <a:gd name="connsiteY11" fmla="*/ 641594 h 5579082"/>
              <a:gd name="connsiteX12" fmla="*/ 6570918 w 6570918"/>
              <a:gd name="connsiteY12" fmla="*/ 1338980 h 5579082"/>
              <a:gd name="connsiteX13" fmla="*/ 6570918 w 6570918"/>
              <a:gd name="connsiteY13" fmla="*/ 1868992 h 5579082"/>
              <a:gd name="connsiteX14" fmla="*/ 6570918 w 6570918"/>
              <a:gd name="connsiteY14" fmla="*/ 2677959 h 5579082"/>
              <a:gd name="connsiteX15" fmla="*/ 6570918 w 6570918"/>
              <a:gd name="connsiteY15" fmla="*/ 3375345 h 5579082"/>
              <a:gd name="connsiteX16" fmla="*/ 6570918 w 6570918"/>
              <a:gd name="connsiteY16" fmla="*/ 4184312 h 5579082"/>
              <a:gd name="connsiteX17" fmla="*/ 6570918 w 6570918"/>
              <a:gd name="connsiteY17" fmla="*/ 4825906 h 5579082"/>
              <a:gd name="connsiteX18" fmla="*/ 6570918 w 6570918"/>
              <a:gd name="connsiteY18" fmla="*/ 5579082 h 5579082"/>
              <a:gd name="connsiteX19" fmla="*/ 5913826 w 6570918"/>
              <a:gd name="connsiteY19" fmla="*/ 5579082 h 5579082"/>
              <a:gd name="connsiteX20" fmla="*/ 5256734 w 6570918"/>
              <a:gd name="connsiteY20" fmla="*/ 5579082 h 5579082"/>
              <a:gd name="connsiteX21" fmla="*/ 4796770 w 6570918"/>
              <a:gd name="connsiteY21" fmla="*/ 5579082 h 5579082"/>
              <a:gd name="connsiteX22" fmla="*/ 4139678 w 6570918"/>
              <a:gd name="connsiteY22" fmla="*/ 5579082 h 5579082"/>
              <a:gd name="connsiteX23" fmla="*/ 3548296 w 6570918"/>
              <a:gd name="connsiteY23" fmla="*/ 5579082 h 5579082"/>
              <a:gd name="connsiteX24" fmla="*/ 2956913 w 6570918"/>
              <a:gd name="connsiteY24" fmla="*/ 5579082 h 5579082"/>
              <a:gd name="connsiteX25" fmla="*/ 2365530 w 6570918"/>
              <a:gd name="connsiteY25" fmla="*/ 5579082 h 5579082"/>
              <a:gd name="connsiteX26" fmla="*/ 1774148 w 6570918"/>
              <a:gd name="connsiteY26" fmla="*/ 5579082 h 5579082"/>
              <a:gd name="connsiteX27" fmla="*/ 1051347 w 6570918"/>
              <a:gd name="connsiteY27" fmla="*/ 5579082 h 5579082"/>
              <a:gd name="connsiteX28" fmla="*/ 0 w 6570918"/>
              <a:gd name="connsiteY28" fmla="*/ 5579082 h 5579082"/>
              <a:gd name="connsiteX29" fmla="*/ 0 w 6570918"/>
              <a:gd name="connsiteY29" fmla="*/ 5049069 h 5579082"/>
              <a:gd name="connsiteX30" fmla="*/ 0 w 6570918"/>
              <a:gd name="connsiteY30" fmla="*/ 4407475 h 5579082"/>
              <a:gd name="connsiteX31" fmla="*/ 0 w 6570918"/>
              <a:gd name="connsiteY31" fmla="*/ 3654299 h 5579082"/>
              <a:gd name="connsiteX32" fmla="*/ 0 w 6570918"/>
              <a:gd name="connsiteY32" fmla="*/ 2845332 h 5579082"/>
              <a:gd name="connsiteX33" fmla="*/ 0 w 6570918"/>
              <a:gd name="connsiteY33" fmla="*/ 2315319 h 5579082"/>
              <a:gd name="connsiteX34" fmla="*/ 0 w 6570918"/>
              <a:gd name="connsiteY34" fmla="*/ 1785306 h 5579082"/>
              <a:gd name="connsiteX35" fmla="*/ 0 w 6570918"/>
              <a:gd name="connsiteY35" fmla="*/ 976339 h 5579082"/>
              <a:gd name="connsiteX36" fmla="*/ 0 w 6570918"/>
              <a:gd name="connsiteY36" fmla="*/ 0 h 557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570918" h="5579082" fill="none" extrusionOk="0">
                <a:moveTo>
                  <a:pt x="0" y="0"/>
                </a:moveTo>
                <a:cubicBezTo>
                  <a:pt x="243958" y="-12943"/>
                  <a:pt x="320490" y="5069"/>
                  <a:pt x="525673" y="0"/>
                </a:cubicBezTo>
                <a:cubicBezTo>
                  <a:pt x="730856" y="-5069"/>
                  <a:pt x="894885" y="-31124"/>
                  <a:pt x="1182765" y="0"/>
                </a:cubicBezTo>
                <a:cubicBezTo>
                  <a:pt x="1470645" y="31124"/>
                  <a:pt x="1749273" y="-34665"/>
                  <a:pt x="1905566" y="0"/>
                </a:cubicBezTo>
                <a:cubicBezTo>
                  <a:pt x="2061859" y="34665"/>
                  <a:pt x="2197988" y="-9109"/>
                  <a:pt x="2365530" y="0"/>
                </a:cubicBezTo>
                <a:cubicBezTo>
                  <a:pt x="2533072" y="9109"/>
                  <a:pt x="2717818" y="14270"/>
                  <a:pt x="2825495" y="0"/>
                </a:cubicBezTo>
                <a:cubicBezTo>
                  <a:pt x="2933173" y="-14270"/>
                  <a:pt x="3325797" y="34931"/>
                  <a:pt x="3614005" y="0"/>
                </a:cubicBezTo>
                <a:cubicBezTo>
                  <a:pt x="3902213" y="-34931"/>
                  <a:pt x="4022668" y="20046"/>
                  <a:pt x="4271097" y="0"/>
                </a:cubicBezTo>
                <a:cubicBezTo>
                  <a:pt x="4519526" y="-20046"/>
                  <a:pt x="4513512" y="-11694"/>
                  <a:pt x="4731061" y="0"/>
                </a:cubicBezTo>
                <a:cubicBezTo>
                  <a:pt x="4948610" y="11694"/>
                  <a:pt x="5198372" y="9165"/>
                  <a:pt x="5388153" y="0"/>
                </a:cubicBezTo>
                <a:cubicBezTo>
                  <a:pt x="5577934" y="-9165"/>
                  <a:pt x="6151380" y="40199"/>
                  <a:pt x="6570918" y="0"/>
                </a:cubicBezTo>
                <a:cubicBezTo>
                  <a:pt x="6551036" y="203561"/>
                  <a:pt x="6580818" y="383315"/>
                  <a:pt x="6570918" y="641594"/>
                </a:cubicBezTo>
                <a:cubicBezTo>
                  <a:pt x="6561018" y="899873"/>
                  <a:pt x="6567176" y="1128287"/>
                  <a:pt x="6570918" y="1338980"/>
                </a:cubicBezTo>
                <a:cubicBezTo>
                  <a:pt x="6574660" y="1549673"/>
                  <a:pt x="6585356" y="1654385"/>
                  <a:pt x="6570918" y="1868992"/>
                </a:cubicBezTo>
                <a:cubicBezTo>
                  <a:pt x="6556480" y="2083599"/>
                  <a:pt x="6556432" y="2483858"/>
                  <a:pt x="6570918" y="2677959"/>
                </a:cubicBezTo>
                <a:cubicBezTo>
                  <a:pt x="6585404" y="2872060"/>
                  <a:pt x="6594779" y="3123863"/>
                  <a:pt x="6570918" y="3375345"/>
                </a:cubicBezTo>
                <a:cubicBezTo>
                  <a:pt x="6547057" y="3626827"/>
                  <a:pt x="6570936" y="3958160"/>
                  <a:pt x="6570918" y="4184312"/>
                </a:cubicBezTo>
                <a:cubicBezTo>
                  <a:pt x="6570900" y="4410464"/>
                  <a:pt x="6547287" y="4544723"/>
                  <a:pt x="6570918" y="4825906"/>
                </a:cubicBezTo>
                <a:cubicBezTo>
                  <a:pt x="6594549" y="5107089"/>
                  <a:pt x="6602036" y="5410476"/>
                  <a:pt x="6570918" y="5579082"/>
                </a:cubicBezTo>
                <a:cubicBezTo>
                  <a:pt x="6298110" y="5570936"/>
                  <a:pt x="6115328" y="5586054"/>
                  <a:pt x="5913826" y="5579082"/>
                </a:cubicBezTo>
                <a:cubicBezTo>
                  <a:pt x="5712324" y="5572110"/>
                  <a:pt x="5388485" y="5595536"/>
                  <a:pt x="5256734" y="5579082"/>
                </a:cubicBezTo>
                <a:cubicBezTo>
                  <a:pt x="5124983" y="5562628"/>
                  <a:pt x="4935790" y="5558095"/>
                  <a:pt x="4796770" y="5579082"/>
                </a:cubicBezTo>
                <a:cubicBezTo>
                  <a:pt x="4657750" y="5600069"/>
                  <a:pt x="4406133" y="5565422"/>
                  <a:pt x="4139678" y="5579082"/>
                </a:cubicBezTo>
                <a:cubicBezTo>
                  <a:pt x="3873223" y="5592742"/>
                  <a:pt x="3680595" y="5550657"/>
                  <a:pt x="3548296" y="5579082"/>
                </a:cubicBezTo>
                <a:cubicBezTo>
                  <a:pt x="3415997" y="5607507"/>
                  <a:pt x="3154943" y="5582453"/>
                  <a:pt x="2956913" y="5579082"/>
                </a:cubicBezTo>
                <a:cubicBezTo>
                  <a:pt x="2758883" y="5575711"/>
                  <a:pt x="2616161" y="5608318"/>
                  <a:pt x="2365530" y="5579082"/>
                </a:cubicBezTo>
                <a:cubicBezTo>
                  <a:pt x="2114899" y="5549846"/>
                  <a:pt x="2015415" y="5589111"/>
                  <a:pt x="1774148" y="5579082"/>
                </a:cubicBezTo>
                <a:cubicBezTo>
                  <a:pt x="1532881" y="5569053"/>
                  <a:pt x="1276772" y="5614025"/>
                  <a:pt x="1051347" y="5579082"/>
                </a:cubicBezTo>
                <a:cubicBezTo>
                  <a:pt x="825922" y="5544139"/>
                  <a:pt x="317006" y="5579887"/>
                  <a:pt x="0" y="5579082"/>
                </a:cubicBezTo>
                <a:cubicBezTo>
                  <a:pt x="647" y="5359793"/>
                  <a:pt x="-19331" y="5263540"/>
                  <a:pt x="0" y="5049069"/>
                </a:cubicBezTo>
                <a:cubicBezTo>
                  <a:pt x="19331" y="4834598"/>
                  <a:pt x="-28451" y="4599178"/>
                  <a:pt x="0" y="4407475"/>
                </a:cubicBezTo>
                <a:cubicBezTo>
                  <a:pt x="28451" y="4215772"/>
                  <a:pt x="-6879" y="3851595"/>
                  <a:pt x="0" y="3654299"/>
                </a:cubicBezTo>
                <a:cubicBezTo>
                  <a:pt x="6879" y="3457003"/>
                  <a:pt x="-13361" y="3153430"/>
                  <a:pt x="0" y="2845332"/>
                </a:cubicBezTo>
                <a:cubicBezTo>
                  <a:pt x="13361" y="2537234"/>
                  <a:pt x="-16264" y="2440224"/>
                  <a:pt x="0" y="2315319"/>
                </a:cubicBezTo>
                <a:cubicBezTo>
                  <a:pt x="16264" y="2190414"/>
                  <a:pt x="-4326" y="1972406"/>
                  <a:pt x="0" y="1785306"/>
                </a:cubicBezTo>
                <a:cubicBezTo>
                  <a:pt x="4326" y="1598206"/>
                  <a:pt x="36209" y="1149228"/>
                  <a:pt x="0" y="976339"/>
                </a:cubicBezTo>
                <a:cubicBezTo>
                  <a:pt x="-36209" y="803450"/>
                  <a:pt x="-26312" y="313518"/>
                  <a:pt x="0" y="0"/>
                </a:cubicBezTo>
                <a:close/>
              </a:path>
              <a:path w="6570918" h="5579082" stroke="0" extrusionOk="0">
                <a:moveTo>
                  <a:pt x="0" y="0"/>
                </a:moveTo>
                <a:cubicBezTo>
                  <a:pt x="278313" y="27288"/>
                  <a:pt x="431280" y="2299"/>
                  <a:pt x="591383" y="0"/>
                </a:cubicBezTo>
                <a:cubicBezTo>
                  <a:pt x="751486" y="-2299"/>
                  <a:pt x="864229" y="-10501"/>
                  <a:pt x="1051347" y="0"/>
                </a:cubicBezTo>
                <a:cubicBezTo>
                  <a:pt x="1238465" y="10501"/>
                  <a:pt x="1656622" y="-8810"/>
                  <a:pt x="1839857" y="0"/>
                </a:cubicBezTo>
                <a:cubicBezTo>
                  <a:pt x="2023092" y="8810"/>
                  <a:pt x="2169087" y="15350"/>
                  <a:pt x="2431240" y="0"/>
                </a:cubicBezTo>
                <a:cubicBezTo>
                  <a:pt x="2693393" y="-15350"/>
                  <a:pt x="2900257" y="27267"/>
                  <a:pt x="3022622" y="0"/>
                </a:cubicBezTo>
                <a:cubicBezTo>
                  <a:pt x="3144987" y="-27267"/>
                  <a:pt x="3447181" y="14689"/>
                  <a:pt x="3811132" y="0"/>
                </a:cubicBezTo>
                <a:cubicBezTo>
                  <a:pt x="4175083" y="-14689"/>
                  <a:pt x="4141184" y="1416"/>
                  <a:pt x="4336806" y="0"/>
                </a:cubicBezTo>
                <a:cubicBezTo>
                  <a:pt x="4532428" y="-1416"/>
                  <a:pt x="4953156" y="21134"/>
                  <a:pt x="5125316" y="0"/>
                </a:cubicBezTo>
                <a:cubicBezTo>
                  <a:pt x="5297476" y="-21134"/>
                  <a:pt x="5588322" y="-4504"/>
                  <a:pt x="5913826" y="0"/>
                </a:cubicBezTo>
                <a:cubicBezTo>
                  <a:pt x="6239330" y="4504"/>
                  <a:pt x="6420523" y="-5260"/>
                  <a:pt x="6570918" y="0"/>
                </a:cubicBezTo>
                <a:cubicBezTo>
                  <a:pt x="6591445" y="372376"/>
                  <a:pt x="6574842" y="632430"/>
                  <a:pt x="6570918" y="808967"/>
                </a:cubicBezTo>
                <a:cubicBezTo>
                  <a:pt x="6566994" y="985504"/>
                  <a:pt x="6590171" y="1307889"/>
                  <a:pt x="6570918" y="1562143"/>
                </a:cubicBezTo>
                <a:cubicBezTo>
                  <a:pt x="6551665" y="1816397"/>
                  <a:pt x="6555438" y="1963128"/>
                  <a:pt x="6570918" y="2092156"/>
                </a:cubicBezTo>
                <a:cubicBezTo>
                  <a:pt x="6586398" y="2221184"/>
                  <a:pt x="6566210" y="2620933"/>
                  <a:pt x="6570918" y="2789541"/>
                </a:cubicBezTo>
                <a:cubicBezTo>
                  <a:pt x="6575626" y="2958149"/>
                  <a:pt x="6544837" y="3183433"/>
                  <a:pt x="6570918" y="3486926"/>
                </a:cubicBezTo>
                <a:cubicBezTo>
                  <a:pt x="6596999" y="3790419"/>
                  <a:pt x="6605308" y="3845885"/>
                  <a:pt x="6570918" y="4184312"/>
                </a:cubicBezTo>
                <a:cubicBezTo>
                  <a:pt x="6536528" y="4522739"/>
                  <a:pt x="6608082" y="4624099"/>
                  <a:pt x="6570918" y="4937488"/>
                </a:cubicBezTo>
                <a:cubicBezTo>
                  <a:pt x="6533754" y="5250877"/>
                  <a:pt x="6586964" y="5431073"/>
                  <a:pt x="6570918" y="5579082"/>
                </a:cubicBezTo>
                <a:cubicBezTo>
                  <a:pt x="6289892" y="5586213"/>
                  <a:pt x="6205354" y="5547724"/>
                  <a:pt x="5848117" y="5579082"/>
                </a:cubicBezTo>
                <a:cubicBezTo>
                  <a:pt x="5490880" y="5610440"/>
                  <a:pt x="5430172" y="5600685"/>
                  <a:pt x="5322444" y="5579082"/>
                </a:cubicBezTo>
                <a:cubicBezTo>
                  <a:pt x="5214716" y="5557479"/>
                  <a:pt x="4791298" y="5604209"/>
                  <a:pt x="4533933" y="5579082"/>
                </a:cubicBezTo>
                <a:cubicBezTo>
                  <a:pt x="4276568" y="5553955"/>
                  <a:pt x="4194834" y="5592381"/>
                  <a:pt x="3876842" y="5579082"/>
                </a:cubicBezTo>
                <a:cubicBezTo>
                  <a:pt x="3558850" y="5565783"/>
                  <a:pt x="3592122" y="5581860"/>
                  <a:pt x="3351168" y="5579082"/>
                </a:cubicBezTo>
                <a:cubicBezTo>
                  <a:pt x="3110214" y="5576304"/>
                  <a:pt x="2934023" y="5584193"/>
                  <a:pt x="2694076" y="5579082"/>
                </a:cubicBezTo>
                <a:cubicBezTo>
                  <a:pt x="2454129" y="5573971"/>
                  <a:pt x="2428702" y="5591803"/>
                  <a:pt x="2234112" y="5579082"/>
                </a:cubicBezTo>
                <a:cubicBezTo>
                  <a:pt x="2039522" y="5566361"/>
                  <a:pt x="1981009" y="5601189"/>
                  <a:pt x="1774148" y="5579082"/>
                </a:cubicBezTo>
                <a:cubicBezTo>
                  <a:pt x="1567287" y="5556975"/>
                  <a:pt x="1275481" y="5606317"/>
                  <a:pt x="1117056" y="5579082"/>
                </a:cubicBezTo>
                <a:cubicBezTo>
                  <a:pt x="958631" y="5551847"/>
                  <a:pt x="755477" y="5572254"/>
                  <a:pt x="591383" y="5579082"/>
                </a:cubicBezTo>
                <a:cubicBezTo>
                  <a:pt x="427289" y="5585910"/>
                  <a:pt x="187330" y="5591515"/>
                  <a:pt x="0" y="5579082"/>
                </a:cubicBezTo>
                <a:cubicBezTo>
                  <a:pt x="-26479" y="5461734"/>
                  <a:pt x="-8007" y="5136203"/>
                  <a:pt x="0" y="4993278"/>
                </a:cubicBezTo>
                <a:cubicBezTo>
                  <a:pt x="8007" y="4850353"/>
                  <a:pt x="-866" y="4711104"/>
                  <a:pt x="0" y="4463266"/>
                </a:cubicBezTo>
                <a:cubicBezTo>
                  <a:pt x="866" y="4215428"/>
                  <a:pt x="32773" y="4051281"/>
                  <a:pt x="0" y="3710090"/>
                </a:cubicBezTo>
                <a:cubicBezTo>
                  <a:pt x="-32773" y="3368899"/>
                  <a:pt x="-4467" y="3247332"/>
                  <a:pt x="0" y="3124286"/>
                </a:cubicBezTo>
                <a:cubicBezTo>
                  <a:pt x="4467" y="3001240"/>
                  <a:pt x="-19954" y="2606861"/>
                  <a:pt x="0" y="2371110"/>
                </a:cubicBezTo>
                <a:cubicBezTo>
                  <a:pt x="19954" y="2135359"/>
                  <a:pt x="32823" y="1730214"/>
                  <a:pt x="0" y="1562143"/>
                </a:cubicBezTo>
                <a:cubicBezTo>
                  <a:pt x="-32823" y="1394072"/>
                  <a:pt x="31174" y="1196398"/>
                  <a:pt x="0" y="920549"/>
                </a:cubicBezTo>
                <a:cubicBezTo>
                  <a:pt x="-31174" y="644700"/>
                  <a:pt x="-12315" y="36959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952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57C818D-FE9A-0995-4C9A-1C59DCA63861}"/>
              </a:ext>
            </a:extLst>
          </p:cNvPr>
          <p:cNvSpPr txBox="1"/>
          <p:nvPr/>
        </p:nvSpPr>
        <p:spPr>
          <a:xfrm>
            <a:off x="5404104" y="1417098"/>
            <a:ext cx="5946648" cy="45466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800" b="1">
                <a:solidFill>
                  <a:schemeClr val="bg1"/>
                </a:solidFill>
                <a:ea typeface="+mn-lt"/>
                <a:cs typeface="+mn-lt"/>
              </a:rPr>
              <a:t>Système de pollinisation fonctionnant en conditions ambiantes </a:t>
            </a:r>
            <a:endParaRPr lang="fr-FR" sz="2800" b="1">
              <a:solidFill>
                <a:schemeClr val="bg1"/>
              </a:solidFill>
            </a:endParaRP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800" b="1">
                <a:solidFill>
                  <a:schemeClr val="bg1"/>
                </a:solidFill>
                <a:ea typeface="+mn-lt"/>
                <a:cs typeface="+mn-lt"/>
              </a:rPr>
              <a:t>Résistance à l’eau et à l’humidité</a:t>
            </a:r>
            <a:endParaRPr lang="fr-FR" sz="2800" b="1">
              <a:solidFill>
                <a:schemeClr val="bg1"/>
              </a:solidFill>
            </a:endParaRP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800" b="1">
                <a:solidFill>
                  <a:schemeClr val="bg1"/>
                </a:solidFill>
                <a:ea typeface="+mn-lt"/>
                <a:cs typeface="+mn-lt"/>
              </a:rPr>
              <a:t>Pollinisation de toutes les plantes</a:t>
            </a:r>
            <a:endParaRPr lang="fr-FR" sz="2800" b="1">
              <a:solidFill>
                <a:schemeClr val="bg1"/>
              </a:solidFill>
            </a:endParaRP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800" b="1">
                <a:solidFill>
                  <a:schemeClr val="bg1"/>
                </a:solidFill>
                <a:ea typeface="+mn-lt"/>
                <a:cs typeface="+mn-lt"/>
              </a:rPr>
              <a:t>Système peu couteux, avec un contrôle à distance</a:t>
            </a:r>
            <a:endParaRPr lang="fr-FR" sz="2800" b="1">
              <a:solidFill>
                <a:schemeClr val="bg1"/>
              </a:solidFill>
            </a:endParaRP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schemeClr val="bg1"/>
                </a:solidFill>
                <a:ea typeface="+mn-lt"/>
                <a:cs typeface="+mn-lt"/>
              </a:rPr>
              <a:t>Système facile à </a:t>
            </a:r>
            <a:r>
              <a:rPr lang="en-US" sz="2800" b="1" err="1">
                <a:solidFill>
                  <a:schemeClr val="bg1"/>
                </a:solidFill>
                <a:ea typeface="+mn-lt"/>
                <a:cs typeface="+mn-lt"/>
              </a:rPr>
              <a:t>maintenir</a:t>
            </a:r>
            <a:r>
              <a:rPr lang="en-US" sz="2800" b="1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800" b="1" err="1">
                <a:solidFill>
                  <a:schemeClr val="bg1"/>
                </a:solidFill>
                <a:ea typeface="+mn-lt"/>
                <a:cs typeface="+mn-lt"/>
              </a:rPr>
              <a:t>quotidiennement</a:t>
            </a:r>
            <a:r>
              <a:rPr lang="en-US" sz="2800" b="1">
                <a:solidFill>
                  <a:schemeClr val="bg1"/>
                </a:solidFill>
                <a:ea typeface="+mn-lt"/>
                <a:cs typeface="+mn-lt"/>
              </a:rPr>
              <a:t> </a:t>
            </a:r>
            <a:endParaRPr lang="en-US" sz="2800" b="1">
              <a:solidFill>
                <a:schemeClr val="bg1"/>
              </a:solidFill>
            </a:endParaRP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err="1">
                <a:solidFill>
                  <a:schemeClr val="bg1"/>
                </a:solidFill>
                <a:ea typeface="+mn-lt"/>
                <a:cs typeface="+mn-lt"/>
              </a:rPr>
              <a:t>Fonctionnement</a:t>
            </a:r>
            <a:r>
              <a:rPr lang="en-US" sz="2800" b="1">
                <a:solidFill>
                  <a:schemeClr val="bg1"/>
                </a:solidFill>
                <a:ea typeface="+mn-lt"/>
                <a:cs typeface="+mn-lt"/>
              </a:rPr>
              <a:t> sans </a:t>
            </a:r>
            <a:r>
              <a:rPr lang="en-US" sz="2800" b="1" err="1">
                <a:solidFill>
                  <a:schemeClr val="bg1"/>
                </a:solidFill>
                <a:ea typeface="+mn-lt"/>
                <a:cs typeface="+mn-lt"/>
              </a:rPr>
              <a:t>abeilles</a:t>
            </a:r>
            <a:endParaRPr lang="en-US" sz="2800" b="1">
              <a:solidFill>
                <a:schemeClr val="bg1"/>
              </a:solidFill>
              <a:effectLst/>
            </a:endParaRP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schemeClr val="bg1"/>
                </a:solidFill>
                <a:ea typeface="+mn-lt"/>
                <a:cs typeface="+mn-lt"/>
              </a:rPr>
              <a:t>Performance </a:t>
            </a:r>
            <a:r>
              <a:rPr lang="en-US" sz="2800" b="1" err="1">
                <a:solidFill>
                  <a:schemeClr val="bg1"/>
                </a:solidFill>
                <a:ea typeface="+mn-lt"/>
                <a:cs typeface="+mn-lt"/>
              </a:rPr>
              <a:t>plutôt</a:t>
            </a:r>
            <a:r>
              <a:rPr lang="en-US" sz="2800" b="1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800" b="1" err="1">
                <a:solidFill>
                  <a:schemeClr val="bg1"/>
                </a:solidFill>
                <a:ea typeface="+mn-lt"/>
                <a:cs typeface="+mn-lt"/>
              </a:rPr>
              <a:t>qu'esthétique</a:t>
            </a:r>
            <a:endParaRPr lang="en-US" sz="2800" b="1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158645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room with wood workbenches and tools&#10;&#10;Description automatically generated">
            <a:extLst>
              <a:ext uri="{FF2B5EF4-FFF2-40B4-BE49-F238E27FC236}">
                <a16:creationId xmlns:a16="http://schemas.microsoft.com/office/drawing/2014/main" id="{73214B03-C723-0A53-9FAC-6BF7B7F705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33480" r="-1" b="10256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8F51725E-A483-43B2-A6F2-C44F502FE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37549"/>
            <a:ext cx="12191999" cy="5058137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775E412-7BEE-2837-4985-10044218D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0000">
                <a:solidFill>
                  <a:schemeClr val="bg1"/>
                </a:solidFill>
              </a:rPr>
              <a:t>Nos prototypes</a:t>
            </a:r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318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A2328C31-93A8-4C77-B2C9-1705F82706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6834C0-74F1-6076-1B9F-27EF66042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341" y="640823"/>
            <a:ext cx="3419856" cy="5583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Nos prototypes</a:t>
            </a:r>
            <a:r>
              <a:rPr lang="en-US" sz="4000"/>
              <a:t>     </a:t>
            </a:r>
            <a:r>
              <a:rPr lang="en-US" sz="4000" dirty="0"/>
              <a:t>​</a:t>
            </a:r>
            <a:r>
              <a:rPr lang="en-US" sz="4000"/>
              <a:t>abandonnés</a:t>
            </a:r>
            <a:endParaRPr lang="en-US" sz="510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6436237" y="4884261"/>
              <a:ext cx="360" cy="216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18237" y="4868832"/>
                <a:ext cx="36000" cy="32709"/>
              </a:xfrm>
              <a:prstGeom prst="rect">
                <a:avLst/>
              </a:prstGeom>
            </p:spPr>
          </p:pic>
        </mc:Fallback>
      </mc:AlternateContent>
      <p:sp>
        <p:nvSpPr>
          <p:cNvPr id="43" name="Rectangle 4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02620" y="1557877"/>
            <a:ext cx="18288" cy="3749040"/>
          </a:xfrm>
          <a:custGeom>
            <a:avLst/>
            <a:gdLst>
              <a:gd name="connsiteX0" fmla="*/ 0 w 18288"/>
              <a:gd name="connsiteY0" fmla="*/ 0 h 3749040"/>
              <a:gd name="connsiteX1" fmla="*/ 18288 w 18288"/>
              <a:gd name="connsiteY1" fmla="*/ 0 h 3749040"/>
              <a:gd name="connsiteX2" fmla="*/ 18288 w 18288"/>
              <a:gd name="connsiteY2" fmla="*/ 662330 h 3749040"/>
              <a:gd name="connsiteX3" fmla="*/ 18288 w 18288"/>
              <a:gd name="connsiteY3" fmla="*/ 1174699 h 3749040"/>
              <a:gd name="connsiteX4" fmla="*/ 18288 w 18288"/>
              <a:gd name="connsiteY4" fmla="*/ 1724558 h 3749040"/>
              <a:gd name="connsiteX5" fmla="*/ 18288 w 18288"/>
              <a:gd name="connsiteY5" fmla="*/ 2424379 h 3749040"/>
              <a:gd name="connsiteX6" fmla="*/ 18288 w 18288"/>
              <a:gd name="connsiteY6" fmla="*/ 3049219 h 3749040"/>
              <a:gd name="connsiteX7" fmla="*/ 18288 w 18288"/>
              <a:gd name="connsiteY7" fmla="*/ 3749040 h 3749040"/>
              <a:gd name="connsiteX8" fmla="*/ 0 w 18288"/>
              <a:gd name="connsiteY8" fmla="*/ 3749040 h 3749040"/>
              <a:gd name="connsiteX9" fmla="*/ 0 w 18288"/>
              <a:gd name="connsiteY9" fmla="*/ 3236671 h 3749040"/>
              <a:gd name="connsiteX10" fmla="*/ 0 w 18288"/>
              <a:gd name="connsiteY10" fmla="*/ 2536850 h 3749040"/>
              <a:gd name="connsiteX11" fmla="*/ 0 w 18288"/>
              <a:gd name="connsiteY11" fmla="*/ 1874520 h 3749040"/>
              <a:gd name="connsiteX12" fmla="*/ 0 w 18288"/>
              <a:gd name="connsiteY12" fmla="*/ 1362151 h 3749040"/>
              <a:gd name="connsiteX13" fmla="*/ 0 w 18288"/>
              <a:gd name="connsiteY13" fmla="*/ 774802 h 3749040"/>
              <a:gd name="connsiteX14" fmla="*/ 0 w 18288"/>
              <a:gd name="connsiteY14" fmla="*/ 0 h 374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288" h="3749040" fill="none" extrusionOk="0">
                <a:moveTo>
                  <a:pt x="0" y="0"/>
                </a:moveTo>
                <a:cubicBezTo>
                  <a:pt x="8690" y="407"/>
                  <a:pt x="14141" y="154"/>
                  <a:pt x="18288" y="0"/>
                </a:cubicBezTo>
                <a:cubicBezTo>
                  <a:pt x="34838" y="143586"/>
                  <a:pt x="-11860" y="333097"/>
                  <a:pt x="18288" y="662330"/>
                </a:cubicBezTo>
                <a:cubicBezTo>
                  <a:pt x="48436" y="991563"/>
                  <a:pt x="32813" y="1046681"/>
                  <a:pt x="18288" y="1174699"/>
                </a:cubicBezTo>
                <a:cubicBezTo>
                  <a:pt x="3763" y="1302717"/>
                  <a:pt x="40974" y="1467838"/>
                  <a:pt x="18288" y="1724558"/>
                </a:cubicBezTo>
                <a:cubicBezTo>
                  <a:pt x="-4398" y="1981278"/>
                  <a:pt x="36650" y="2215729"/>
                  <a:pt x="18288" y="2424379"/>
                </a:cubicBezTo>
                <a:cubicBezTo>
                  <a:pt x="-74" y="2633029"/>
                  <a:pt x="-9881" y="2874703"/>
                  <a:pt x="18288" y="3049219"/>
                </a:cubicBezTo>
                <a:cubicBezTo>
                  <a:pt x="46457" y="3223735"/>
                  <a:pt x="4078" y="3453850"/>
                  <a:pt x="18288" y="3749040"/>
                </a:cubicBezTo>
                <a:cubicBezTo>
                  <a:pt x="14465" y="3749751"/>
                  <a:pt x="7675" y="3748271"/>
                  <a:pt x="0" y="3749040"/>
                </a:cubicBezTo>
                <a:cubicBezTo>
                  <a:pt x="19669" y="3507959"/>
                  <a:pt x="-9883" y="3339386"/>
                  <a:pt x="0" y="3236671"/>
                </a:cubicBezTo>
                <a:cubicBezTo>
                  <a:pt x="9883" y="3133956"/>
                  <a:pt x="26871" y="2857214"/>
                  <a:pt x="0" y="2536850"/>
                </a:cubicBezTo>
                <a:cubicBezTo>
                  <a:pt x="-26871" y="2216486"/>
                  <a:pt x="4790" y="2156616"/>
                  <a:pt x="0" y="1874520"/>
                </a:cubicBezTo>
                <a:cubicBezTo>
                  <a:pt x="-4790" y="1592424"/>
                  <a:pt x="-3117" y="1558688"/>
                  <a:pt x="0" y="1362151"/>
                </a:cubicBezTo>
                <a:cubicBezTo>
                  <a:pt x="3117" y="1165614"/>
                  <a:pt x="16802" y="1045125"/>
                  <a:pt x="0" y="774802"/>
                </a:cubicBezTo>
                <a:cubicBezTo>
                  <a:pt x="-16802" y="504479"/>
                  <a:pt x="-29640" y="377701"/>
                  <a:pt x="0" y="0"/>
                </a:cubicBezTo>
                <a:close/>
              </a:path>
              <a:path w="18288" h="374904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3352" y="227288"/>
                  <a:pt x="30894" y="278824"/>
                  <a:pt x="18288" y="512369"/>
                </a:cubicBezTo>
                <a:cubicBezTo>
                  <a:pt x="5682" y="745914"/>
                  <a:pt x="53060" y="998220"/>
                  <a:pt x="18288" y="1212190"/>
                </a:cubicBezTo>
                <a:cubicBezTo>
                  <a:pt x="-16484" y="1426160"/>
                  <a:pt x="35474" y="1585099"/>
                  <a:pt x="18288" y="1837030"/>
                </a:cubicBezTo>
                <a:cubicBezTo>
                  <a:pt x="1102" y="2088961"/>
                  <a:pt x="16704" y="2251948"/>
                  <a:pt x="18288" y="2386889"/>
                </a:cubicBezTo>
                <a:cubicBezTo>
                  <a:pt x="19872" y="2521830"/>
                  <a:pt x="5902" y="2679005"/>
                  <a:pt x="18288" y="2936748"/>
                </a:cubicBezTo>
                <a:cubicBezTo>
                  <a:pt x="30674" y="3194491"/>
                  <a:pt x="13809" y="3416052"/>
                  <a:pt x="18288" y="3749040"/>
                </a:cubicBezTo>
                <a:cubicBezTo>
                  <a:pt x="9729" y="3749861"/>
                  <a:pt x="3965" y="3749683"/>
                  <a:pt x="0" y="3749040"/>
                </a:cubicBezTo>
                <a:cubicBezTo>
                  <a:pt x="-10152" y="3632102"/>
                  <a:pt x="-5013" y="3340136"/>
                  <a:pt x="0" y="3236671"/>
                </a:cubicBezTo>
                <a:cubicBezTo>
                  <a:pt x="5013" y="3133206"/>
                  <a:pt x="-27249" y="2814766"/>
                  <a:pt x="0" y="2649322"/>
                </a:cubicBezTo>
                <a:cubicBezTo>
                  <a:pt x="27249" y="2483878"/>
                  <a:pt x="8506" y="2308131"/>
                  <a:pt x="0" y="2061972"/>
                </a:cubicBezTo>
                <a:cubicBezTo>
                  <a:pt x="-8506" y="1815813"/>
                  <a:pt x="-14267" y="1574470"/>
                  <a:pt x="0" y="1399642"/>
                </a:cubicBezTo>
                <a:cubicBezTo>
                  <a:pt x="14267" y="1224814"/>
                  <a:pt x="-24839" y="1011862"/>
                  <a:pt x="0" y="812292"/>
                </a:cubicBezTo>
                <a:cubicBezTo>
                  <a:pt x="24839" y="612722"/>
                  <a:pt x="20220" y="372179"/>
                  <a:pt x="0" y="0"/>
                </a:cubicBezTo>
                <a:close/>
              </a:path>
            </a:pathLst>
          </a:custGeom>
          <a:solidFill>
            <a:srgbClr val="D739AE"/>
          </a:solidFill>
          <a:ln w="34925">
            <a:solidFill>
              <a:srgbClr val="D739AE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ox with wheels and a yellow wheel&#10;&#10;Description automatically generated">
            <a:extLst>
              <a:ext uri="{FF2B5EF4-FFF2-40B4-BE49-F238E27FC236}">
                <a16:creationId xmlns:a16="http://schemas.microsoft.com/office/drawing/2014/main" id="{A0BFBB0F-2AE0-CF03-EF6D-A55146AC5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5703" y="837289"/>
            <a:ext cx="3822213" cy="3294071"/>
          </a:xfrm>
          <a:prstGeom prst="rect">
            <a:avLst/>
          </a:prstGeom>
        </p:spPr>
      </p:pic>
      <p:pic>
        <p:nvPicPr>
          <p:cNvPr id="16" name="Picture 15" descr="A cardboard box with two sticks sticking out of it&#10;&#10;Description automatically generated">
            <a:extLst>
              <a:ext uri="{FF2B5EF4-FFF2-40B4-BE49-F238E27FC236}">
                <a16:creationId xmlns:a16="http://schemas.microsoft.com/office/drawing/2014/main" id="{8045A1C7-866A-77F7-F1F6-53D0D3313E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022" y="630936"/>
            <a:ext cx="2672806" cy="35672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EBEF39-447B-A1EA-C306-932851F9F4AA}"/>
              </a:ext>
            </a:extLst>
          </p:cNvPr>
          <p:cNvSpPr txBox="1"/>
          <p:nvPr/>
        </p:nvSpPr>
        <p:spPr>
          <a:xfrm>
            <a:off x="4238625" y="4953000"/>
            <a:ext cx="309562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/>
                <a:ea typeface="Calibri"/>
                <a:cs typeface="Calibri"/>
              </a:rPr>
              <a:t>Prototype trop </a:t>
            </a:r>
            <a:r>
              <a:rPr lang="en-US" b="1" dirty="0" err="1">
                <a:latin typeface="Calibri"/>
                <a:ea typeface="Calibri"/>
                <a:cs typeface="Calibri"/>
              </a:rPr>
              <a:t>lourd</a:t>
            </a:r>
            <a:r>
              <a:rPr lang="en-US" b="1" dirty="0">
                <a:latin typeface="Calibri"/>
                <a:ea typeface="Calibri"/>
                <a:cs typeface="Calibri"/>
              </a:rPr>
              <a:t> et </a:t>
            </a:r>
            <a:r>
              <a:rPr lang="en-US" b="1" dirty="0" err="1">
                <a:latin typeface="Calibri"/>
                <a:ea typeface="Calibri"/>
                <a:cs typeface="Calibri"/>
              </a:rPr>
              <a:t>étancheité</a:t>
            </a:r>
            <a:r>
              <a:rPr lang="en-US" b="1" dirty="0">
                <a:latin typeface="Calibri"/>
                <a:ea typeface="Calibri"/>
                <a:cs typeface="Calibri"/>
              </a:rPr>
              <a:t> non </a:t>
            </a:r>
            <a:r>
              <a:rPr lang="en-US" b="1" dirty="0" err="1">
                <a:latin typeface="Calibri"/>
                <a:ea typeface="Calibri"/>
                <a:cs typeface="Calibri"/>
              </a:rPr>
              <a:t>reussi</a:t>
            </a:r>
            <a:endParaRPr lang="en-US" b="1" dirty="0">
              <a:latin typeface="Calibri"/>
              <a:ea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6B1870-16A7-558A-E027-C21F79CF6DF7}"/>
              </a:ext>
            </a:extLst>
          </p:cNvPr>
          <p:cNvSpPr txBox="1"/>
          <p:nvPr/>
        </p:nvSpPr>
        <p:spPr>
          <a:xfrm>
            <a:off x="958737" y="4899705"/>
            <a:ext cx="240392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latin typeface="Calibri"/>
                <a:ea typeface="Calibri"/>
                <a:cs typeface="Calibri"/>
              </a:rPr>
              <a:t>Prototypes pas très </a:t>
            </a:r>
            <a:r>
              <a:rPr lang="en-US" b="1" dirty="0" err="1">
                <a:latin typeface="Calibri"/>
                <a:ea typeface="Calibri"/>
                <a:cs typeface="Calibri"/>
              </a:rPr>
              <a:t>robuste</a:t>
            </a:r>
            <a:r>
              <a:rPr lang="en-US" b="1" dirty="0">
                <a:latin typeface="Calibri"/>
                <a:ea typeface="Calibri"/>
                <a:cs typeface="Calibri"/>
              </a:rPr>
              <a:t>, et </a:t>
            </a:r>
            <a:r>
              <a:rPr lang="en-US" b="1" dirty="0" err="1">
                <a:latin typeface="Calibri"/>
                <a:ea typeface="Calibri"/>
                <a:cs typeface="Calibri"/>
              </a:rPr>
              <a:t>systeme</a:t>
            </a:r>
            <a:r>
              <a:rPr lang="en-US" b="1" dirty="0">
                <a:latin typeface="Calibri"/>
                <a:ea typeface="Calibri"/>
                <a:cs typeface="Calibri"/>
              </a:rPr>
              <a:t> de brosse trop long </a:t>
            </a:r>
            <a:endParaRPr lang="en-US" dirty="0"/>
          </a:p>
        </p:txBody>
      </p:sp>
      <p:sp>
        <p:nvSpPr>
          <p:cNvPr id="11" name="&quot;Not Allowed&quot; Symbol 10">
            <a:extLst>
              <a:ext uri="{FF2B5EF4-FFF2-40B4-BE49-F238E27FC236}">
                <a16:creationId xmlns:a16="http://schemas.microsoft.com/office/drawing/2014/main" id="{4A35EE2E-DE92-A21E-462C-2BD7FDEC8EA3}"/>
              </a:ext>
            </a:extLst>
          </p:cNvPr>
          <p:cNvSpPr/>
          <p:nvPr/>
        </p:nvSpPr>
        <p:spPr>
          <a:xfrm>
            <a:off x="1719035" y="3637642"/>
            <a:ext cx="1119187" cy="1047749"/>
          </a:xfrm>
          <a:prstGeom prst="noSmoking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&quot;Not Allowed&quot; Symbol 11">
            <a:extLst>
              <a:ext uri="{FF2B5EF4-FFF2-40B4-BE49-F238E27FC236}">
                <a16:creationId xmlns:a16="http://schemas.microsoft.com/office/drawing/2014/main" id="{1C15774D-1D0E-516C-6B3D-DD6A4D1DB629}"/>
              </a:ext>
            </a:extLst>
          </p:cNvPr>
          <p:cNvSpPr/>
          <p:nvPr/>
        </p:nvSpPr>
        <p:spPr>
          <a:xfrm>
            <a:off x="5400901" y="3641612"/>
            <a:ext cx="1190623" cy="1142999"/>
          </a:xfrm>
          <a:prstGeom prst="noSmoking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37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SketchyVTI">
  <a:themeElements>
    <a:clrScheme name="AnalogousFromRegularSeedRightStep">
      <a:dk1>
        <a:srgbClr val="000000"/>
      </a:dk1>
      <a:lt1>
        <a:srgbClr val="FFFFFF"/>
      </a:lt1>
      <a:dk2>
        <a:srgbClr val="412724"/>
      </a:dk2>
      <a:lt2>
        <a:srgbClr val="E2E8E4"/>
      </a:lt2>
      <a:accent1>
        <a:srgbClr val="D739AE"/>
      </a:accent1>
      <a:accent2>
        <a:srgbClr val="C5275A"/>
      </a:accent2>
      <a:accent3>
        <a:srgbClr val="D74839"/>
      </a:accent3>
      <a:accent4>
        <a:srgbClr val="C57827"/>
      </a:accent4>
      <a:accent5>
        <a:srgbClr val="B0A72F"/>
      </a:accent5>
      <a:accent6>
        <a:srgbClr val="81B223"/>
      </a:accent6>
      <a:hlink>
        <a:srgbClr val="31944B"/>
      </a:hlink>
      <a:folHlink>
        <a:srgbClr val="7F7F7F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Grand écran</PresentationFormat>
  <Slides>18</Slides>
  <Notes>0</Notes>
  <HiddenSlides>0</HiddenSlide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19" baseType="lpstr">
      <vt:lpstr>SketchyVTI</vt:lpstr>
      <vt:lpstr>Système de pollinisation artificielle des fraises</vt:lpstr>
      <vt:lpstr>Table des matières</vt:lpstr>
      <vt:lpstr>Plan de Gestion du Projet</vt:lpstr>
      <vt:lpstr>Introduction</vt:lpstr>
      <vt:lpstr>Énoncé DU PROBLÈME</vt:lpstr>
      <vt:lpstr>Présentation PowerPoint</vt:lpstr>
      <vt:lpstr>Les critères de conception</vt:lpstr>
      <vt:lpstr>Nos prototypes</vt:lpstr>
      <vt:lpstr>Nos prototypes     ​abandonnés</vt:lpstr>
      <vt:lpstr>Le boitier</vt:lpstr>
      <vt:lpstr>Composantes:</vt:lpstr>
      <vt:lpstr>Présentation PowerPoint</vt:lpstr>
      <vt:lpstr>Système de déplacement</vt:lpstr>
      <vt:lpstr>Présentation PowerPoint</vt:lpstr>
      <vt:lpstr>Notre Solution finale</vt:lpstr>
      <vt:lpstr>Le boitier</vt:lpstr>
      <vt:lpstr>Le boitier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Journée de conception</dc:title>
  <dc:creator>Malak Zertoubi</dc:creator>
  <cp:revision>114</cp:revision>
  <dcterms:created xsi:type="dcterms:W3CDTF">2023-03-28T17:35:27Z</dcterms:created>
  <dcterms:modified xsi:type="dcterms:W3CDTF">2024-04-01T06:03:47Z</dcterms:modified>
</cp:coreProperties>
</file>