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3" r:id="rId6"/>
    <p:sldId id="261" r:id="rId7"/>
    <p:sldId id="272" r:id="rId8"/>
    <p:sldId id="262" r:id="rId9"/>
    <p:sldId id="269" r:id="rId10"/>
    <p:sldId id="264" r:id="rId11"/>
    <p:sldId id="265" r:id="rId12"/>
    <p:sldId id="266" r:id="rId13"/>
    <p:sldId id="267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19" autoAdjust="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Electrical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Varsha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USER INTERFACE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Ayham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SIGNAL PROCESSING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Min </a:t>
          </a:r>
          <a:r>
            <a:rPr lang="en-US" dirty="0" err="1"/>
            <a:t>ju</a:t>
          </a:r>
          <a:endParaRPr lang="en-US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 with solid fill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i Ux with solid fill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tterplot with solid fill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Electrical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Varsha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USER INTERFACE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Ayham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SIGNAL PROCESSING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Min </a:t>
          </a:r>
          <a:r>
            <a:rPr lang="en-US" sz="1900" kern="1200" dirty="0" err="1"/>
            <a:t>ju</a:t>
          </a:r>
          <a:endParaRPr lang="en-US" sz="1900" kern="1200" dirty="0"/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Initial prototype description and summary of key product features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86365"/>
            <a:ext cx="4775075" cy="826704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Team Opioid Overdose Monitor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Ayham AlAkhras – Varsha Srinivasan – Min Ju Kim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01A7C-2FA3-4FCC-ABEB-04967428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CA" dirty="0"/>
              <a:t>User Interface Drawings and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BC30A-0EF4-45CF-86C5-A6CA4F885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r>
              <a:rPr lang="en-CA" dirty="0"/>
              <a:t>Verifies general UI design</a:t>
            </a:r>
          </a:p>
          <a:p>
            <a:r>
              <a:rPr lang="en-CA" dirty="0"/>
              <a:t>Tested in focus groups to brainstorm opinions and adjustments</a:t>
            </a:r>
          </a:p>
          <a:p>
            <a:r>
              <a:rPr lang="en-CA" dirty="0"/>
              <a:t>No functionality yet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A19FC-E3E2-46B6-AFAE-786C36A73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53" t="12928" r="17561" b="10009"/>
          <a:stretch/>
        </p:blipFill>
        <p:spPr>
          <a:xfrm>
            <a:off x="6495647" y="2103120"/>
            <a:ext cx="4595665" cy="374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925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CEB-53EB-4D2A-B806-DC9AB119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Where We Stand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DC25C-31C6-4E9E-91A2-2F9E99BC8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10058400" cy="3749040"/>
          </a:xfrm>
        </p:spPr>
        <p:txBody>
          <a:bodyPr/>
          <a:lstStyle/>
          <a:p>
            <a:r>
              <a:rPr lang="en-CA" dirty="0"/>
              <a:t>Circuit parts selected, in contact with Maker Space to confirm orders</a:t>
            </a:r>
          </a:p>
          <a:p>
            <a:r>
              <a:rPr lang="en-CA" dirty="0"/>
              <a:t>UI drawings complete</a:t>
            </a:r>
          </a:p>
          <a:p>
            <a:r>
              <a:rPr lang="en-CA" dirty="0"/>
              <a:t>Undergoing transition from UI drawings to software</a:t>
            </a:r>
          </a:p>
          <a:p>
            <a:r>
              <a:rPr lang="en-CA" dirty="0"/>
              <a:t>Meeting set up with the client to confirm design details</a:t>
            </a:r>
          </a:p>
          <a:p>
            <a:r>
              <a:rPr lang="en-CA" dirty="0"/>
              <a:t>Circuit diagram completed and simulation in progress</a:t>
            </a:r>
          </a:p>
          <a:p>
            <a:r>
              <a:rPr lang="en-CA" dirty="0"/>
              <a:t>Concern with getting parts in time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Overall on track to create a working comprehensive prototype for design day</a:t>
            </a:r>
          </a:p>
        </p:txBody>
      </p:sp>
    </p:spTree>
    <p:extLst>
      <p:ext uri="{BB962C8B-B14F-4D97-AF65-F5344CB8AC3E}">
        <p14:creationId xmlns:p14="http://schemas.microsoft.com/office/powerpoint/2010/main" val="408213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6CB8-8DE3-4BBA-A7FE-D22D74AE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Team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04371-ECE4-4615-AFEA-77AAE3AF0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10058400" cy="3749040"/>
          </a:xfrm>
        </p:spPr>
        <p:txBody>
          <a:bodyPr/>
          <a:lstStyle/>
          <a:p>
            <a:r>
              <a:rPr lang="en-CA" dirty="0"/>
              <a:t>Small team of 3 people</a:t>
            </a:r>
          </a:p>
          <a:p>
            <a:r>
              <a:rPr lang="en-CA" dirty="0"/>
              <a:t>Good individual workers</a:t>
            </a:r>
          </a:p>
          <a:p>
            <a:r>
              <a:rPr lang="en-CA" dirty="0"/>
              <a:t>Excellent communication</a:t>
            </a:r>
          </a:p>
          <a:p>
            <a:r>
              <a:rPr lang="en-CA" dirty="0"/>
              <a:t>Assign clear tasks and deadlines</a:t>
            </a:r>
          </a:p>
          <a:p>
            <a:r>
              <a:rPr lang="en-CA" dirty="0"/>
              <a:t>Firm and collaborative decision making</a:t>
            </a:r>
          </a:p>
          <a:p>
            <a:r>
              <a:rPr lang="en-CA" dirty="0"/>
              <a:t>Bulk of documentation done at the end</a:t>
            </a:r>
          </a:p>
        </p:txBody>
      </p:sp>
    </p:spTree>
    <p:extLst>
      <p:ext uri="{BB962C8B-B14F-4D97-AF65-F5344CB8AC3E}">
        <p14:creationId xmlns:p14="http://schemas.microsoft.com/office/powerpoint/2010/main" val="402943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6AA6-1E85-477E-B67D-7E97FCBB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43200"/>
            <a:ext cx="10058400" cy="1371600"/>
          </a:xfrm>
        </p:spPr>
        <p:txBody>
          <a:bodyPr/>
          <a:lstStyle/>
          <a:p>
            <a:pPr algn="ctr"/>
            <a:r>
              <a:rPr lang="en-CA" dirty="0"/>
              <a:t>Thanks!</a:t>
            </a:r>
            <a:br>
              <a:rPr lang="en-CA" dirty="0"/>
            </a:br>
            <a:r>
              <a:rPr lang="en-CA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68947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3EE47-F57F-45E3-B6C4-AD8EFC6D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75403-F0E3-4963-B547-F3BD7A5E8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Cost effective (100 CAD budget)</a:t>
            </a:r>
          </a:p>
          <a:p>
            <a:r>
              <a:rPr lang="en-CA" dirty="0"/>
              <a:t>Monitors blood oxygen level and respiratory rate reliably</a:t>
            </a:r>
          </a:p>
          <a:p>
            <a:r>
              <a:rPr lang="en-CA" dirty="0"/>
              <a:t>Lightweight and small</a:t>
            </a:r>
          </a:p>
          <a:p>
            <a:r>
              <a:rPr lang="en-CA" dirty="0"/>
              <a:t>Discrete</a:t>
            </a:r>
          </a:p>
          <a:p>
            <a:r>
              <a:rPr lang="en-CA" dirty="0"/>
              <a:t>Editable emergency contacts</a:t>
            </a:r>
          </a:p>
          <a:p>
            <a:r>
              <a:rPr lang="en-CA" dirty="0"/>
              <a:t>Quick response to overdose indicators</a:t>
            </a:r>
          </a:p>
          <a:p>
            <a:r>
              <a:rPr lang="en-CA" dirty="0"/>
              <a:t>Long battery life</a:t>
            </a:r>
          </a:p>
        </p:txBody>
      </p:sp>
    </p:spTree>
    <p:extLst>
      <p:ext uri="{BB962C8B-B14F-4D97-AF65-F5344CB8AC3E}">
        <p14:creationId xmlns:p14="http://schemas.microsoft.com/office/powerpoint/2010/main" val="406608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Subsystems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74530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DBD3-94BD-4846-85B4-D598E92A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 Philosophy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834979-08AC-49E6-B538-A8EFA42BF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9675" y="2105197"/>
            <a:ext cx="2092650" cy="384968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6199D6-E595-40C1-B4B7-F2E17EDF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87" y="2843328"/>
            <a:ext cx="3372321" cy="2076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245D6B-75BF-4133-ADA7-6667ADF9E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658" y="1771293"/>
            <a:ext cx="2967890" cy="22587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D2EEAE-95AA-44CC-B23E-5832B4039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554" y="3882894"/>
            <a:ext cx="3206099" cy="19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9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97B7-0C67-4AF1-A0CA-DCB83948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 Solutions</a:t>
            </a:r>
          </a:p>
        </p:txBody>
      </p:sp>
      <p:pic>
        <p:nvPicPr>
          <p:cNvPr id="1028" name="Picture 4" descr="Audeze Mobius Headphones | Video Game Headphones | Audeze">
            <a:extLst>
              <a:ext uri="{FF2B5EF4-FFF2-40B4-BE49-F238E27FC236}">
                <a16:creationId xmlns:a16="http://schemas.microsoft.com/office/drawing/2014/main" id="{A401121F-60E0-4A89-8FB9-AF51B7CEF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96" y="2630287"/>
            <a:ext cx="2301467" cy="230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E741AF-A3D0-4D00-ADE8-3BF34627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608" y="2627952"/>
            <a:ext cx="2002276" cy="2301467"/>
          </a:xfrm>
          <a:prstGeom prst="rect">
            <a:avLst/>
          </a:prstGeom>
        </p:spPr>
      </p:pic>
      <p:pic>
        <p:nvPicPr>
          <p:cNvPr id="1032" name="Picture 8" descr="STEEL-PRO GLOVES">
            <a:extLst>
              <a:ext uri="{FF2B5EF4-FFF2-40B4-BE49-F238E27FC236}">
                <a16:creationId xmlns:a16="http://schemas.microsoft.com/office/drawing/2014/main" id="{AB674EE4-81DF-4CE5-A086-DEB7D3A96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" b="6369"/>
          <a:stretch/>
        </p:blipFill>
        <p:spPr bwMode="auto">
          <a:xfrm>
            <a:off x="3235263" y="2630287"/>
            <a:ext cx="2529296" cy="230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lack and white everyday shoes. Best walking shoes | Comfortable shoes |  Atoms Model 000 | Atoms.com">
            <a:extLst>
              <a:ext uri="{FF2B5EF4-FFF2-40B4-BE49-F238E27FC236}">
                <a16:creationId xmlns:a16="http://schemas.microsoft.com/office/drawing/2014/main" id="{125A4A1C-3458-48EB-A689-40F1D8610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6" t="32324" r="26286" b="27792"/>
          <a:stretch/>
        </p:blipFill>
        <p:spPr bwMode="auto">
          <a:xfrm rot="2367688">
            <a:off x="5819510" y="3100449"/>
            <a:ext cx="3114294" cy="13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2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F3731A-FC71-4A8D-916C-43A17AC1A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52" t="9296" r="11429" b="9371"/>
          <a:stretch/>
        </p:blipFill>
        <p:spPr>
          <a:xfrm>
            <a:off x="3084121" y="1255913"/>
            <a:ext cx="6023757" cy="434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995B0-583A-401A-9EED-D9B3059D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Prototypes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DBD43-541C-47CA-A109-4526578AF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CA" b="1" dirty="0"/>
              <a:t>Circuit diagram and simulation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/>
              <a:t>Physical circuit prototype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/>
              <a:t>User interface drawings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/>
              <a:t>User interface software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Signal processing prototype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Ergonomic prototype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Comprehensive prototype</a:t>
            </a:r>
          </a:p>
        </p:txBody>
      </p:sp>
    </p:spTree>
    <p:extLst>
      <p:ext uri="{BB962C8B-B14F-4D97-AF65-F5344CB8AC3E}">
        <p14:creationId xmlns:p14="http://schemas.microsoft.com/office/powerpoint/2010/main" val="295798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EEEB-0486-4DE9-8A97-842BE910F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CA" dirty="0"/>
              <a:t>Circuit Diagram and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FE2C9-37DD-4657-8EC4-E4535ADA2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r>
              <a:rPr lang="en-CA" dirty="0"/>
              <a:t>Utilizes </a:t>
            </a:r>
            <a:r>
              <a:rPr lang="en-CA" dirty="0" err="1"/>
              <a:t>TinkerCAD</a:t>
            </a:r>
            <a:r>
              <a:rPr lang="en-CA" dirty="0"/>
              <a:t>, online Arduino simulation software</a:t>
            </a:r>
          </a:p>
          <a:p>
            <a:r>
              <a:rPr lang="en-CA" dirty="0"/>
              <a:t>Tested with simple components</a:t>
            </a:r>
          </a:p>
          <a:p>
            <a:r>
              <a:rPr lang="en-CA" dirty="0"/>
              <a:t>Verifies connection diagram</a:t>
            </a:r>
          </a:p>
        </p:txBody>
      </p:sp>
      <p:pic>
        <p:nvPicPr>
          <p:cNvPr id="3074" name="Picture 2" descr="Tinkercad | Create 3D digital designs with online CAD | Tinkercad">
            <a:extLst>
              <a:ext uri="{FF2B5EF4-FFF2-40B4-BE49-F238E27FC236}">
                <a16:creationId xmlns:a16="http://schemas.microsoft.com/office/drawing/2014/main" id="{38EB7A53-EEA8-42D1-BBBF-CC4171574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760" y="3184250"/>
            <a:ext cx="4663440" cy="15867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5045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EC12-FD7A-413B-A4FC-039616EF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CA" dirty="0"/>
              <a:t>Physical Circuit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38782-FF1F-43A0-9658-574409D91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r>
              <a:rPr lang="en-CA" dirty="0"/>
              <a:t>Utilizes a breadboard and jumper wires</a:t>
            </a:r>
          </a:p>
          <a:p>
            <a:r>
              <a:rPr lang="en-CA" dirty="0"/>
              <a:t>Barebones prototype of measurement system</a:t>
            </a:r>
          </a:p>
          <a:p>
            <a:r>
              <a:rPr lang="en-CA" dirty="0"/>
              <a:t>Tested using real input and simple output to serial port</a:t>
            </a:r>
          </a:p>
          <a:p>
            <a:r>
              <a:rPr lang="en-CA" dirty="0"/>
              <a:t>Data extracted dictates the signal processing prototype</a:t>
            </a:r>
          </a:p>
        </p:txBody>
      </p:sp>
      <p:pic>
        <p:nvPicPr>
          <p:cNvPr id="4098" name="Picture 2" descr="How to use a BreadBoard - Electronics Basics 10 - YouTube">
            <a:extLst>
              <a:ext uri="{FF2B5EF4-FFF2-40B4-BE49-F238E27FC236}">
                <a16:creationId xmlns:a16="http://schemas.microsoft.com/office/drawing/2014/main" id="{5CA59660-EA44-4FB3-BD91-3CFCCC7E7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3" r="14535" b="-2"/>
          <a:stretch/>
        </p:blipFill>
        <p:spPr bwMode="auto">
          <a:xfrm>
            <a:off x="6461760" y="2103120"/>
            <a:ext cx="466344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244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{E5B29FBD-7CC3-42E5-A619-ADB220A90060}tf78438558_win32</Template>
  <TotalTime>434</TotalTime>
  <Words>255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Garamond</vt:lpstr>
      <vt:lpstr>SavonVTI</vt:lpstr>
      <vt:lpstr>Initial prototype description and summary of key product features</vt:lpstr>
      <vt:lpstr>Design Requirements</vt:lpstr>
      <vt:lpstr>Subsystems</vt:lpstr>
      <vt:lpstr>Design Philosophy</vt:lpstr>
      <vt:lpstr>Design Solutions</vt:lpstr>
      <vt:lpstr>PowerPoint Presentation</vt:lpstr>
      <vt:lpstr>Prototypes</vt:lpstr>
      <vt:lpstr>Circuit Diagram and Simulation</vt:lpstr>
      <vt:lpstr>Physical Circuit Prototype</vt:lpstr>
      <vt:lpstr>User Interface Drawings and Software</vt:lpstr>
      <vt:lpstr>Where We Stand Now</vt:lpstr>
      <vt:lpstr>Team Management</vt:lpstr>
      <vt:lpstr>Thanks!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prototype description and summary of key product features</dc:title>
  <dc:creator>Ayham AlAkhras</dc:creator>
  <cp:lastModifiedBy>Ayham AlAkhras</cp:lastModifiedBy>
  <cp:revision>19</cp:revision>
  <dcterms:created xsi:type="dcterms:W3CDTF">2021-03-01T01:49:51Z</dcterms:created>
  <dcterms:modified xsi:type="dcterms:W3CDTF">2021-03-01T14:36:55Z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