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y="5143500" cx="9144000"/>
  <p:notesSz cx="6858000" cy="9144000"/>
  <p:embeddedFontLst>
    <p:embeddedFont>
      <p:font typeface="Nunito"/>
      <p:regular r:id="rId14"/>
      <p:bold r:id="rId15"/>
      <p:italic r:id="rId16"/>
      <p:boldItalic r:id="rId17"/>
    </p:embeddedFont>
    <p:embeddedFont>
      <p:font typeface="Maven Pro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537C675-F302-448C-9DBB-A4C7DFD41AFA}">
  <a:tblStyle styleId="{0537C675-F302-448C-9DBB-A4C7DFD41AF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Nunito-bold.fntdata"/><Relationship Id="rId14" Type="http://schemas.openxmlformats.org/officeDocument/2006/relationships/font" Target="fonts/Nunito-regular.fntdata"/><Relationship Id="rId17" Type="http://schemas.openxmlformats.org/officeDocument/2006/relationships/font" Target="fonts/Nunito-boldItalic.fntdata"/><Relationship Id="rId16" Type="http://schemas.openxmlformats.org/officeDocument/2006/relationships/font" Target="fonts/Nunito-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MavenPro-bold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MavenPro-regular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10526d27c87_0_5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" name="Google Shape;549;g10526d27c87_0_5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g10526d27c87_0_8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4" name="Google Shape;554;g10526d27c87_0_8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JAKE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1006035d890_0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3" name="Google Shape;563;g1006035d890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1006035d890_0_3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1006035d890_0_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1006035d890_0_3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g1006035d890_0_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8" name="Google Shape;278;p14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279" name="Google Shape;279;p14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280" name="Google Shape;280;p14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1" name="Google Shape;281;p14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82" name="Google Shape;282;p14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283" name="Google Shape;283;p14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4" name="Google Shape;284;p14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5" name="Google Shape;285;p14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86" name="Google Shape;286;p14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287" name="Google Shape;287;p14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8" name="Google Shape;288;p14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9" name="Google Shape;289;p14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0" name="Google Shape;290;p14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91" name="Google Shape;291;p14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92" name="Google Shape;292;p14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3" name="Google Shape;293;p14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4" name="Google Shape;294;p14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5" name="Google Shape;295;p14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6" name="Google Shape;296;p14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7" name="Google Shape;297;p14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298" name="Google Shape;298;p14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4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00" name="Google Shape;300;p14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01" name="Google Shape;301;p14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2" name="Google Shape;302;p14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3" name="Google Shape;303;p14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04" name="Google Shape;304;p14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05" name="Google Shape;305;p14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06" name="Google Shape;306;p14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7" name="Google Shape;307;p14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08" name="Google Shape;308;p14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4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4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4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4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4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14" name="Google Shape;314;p14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5" name="Google Shape;315;p14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6" name="Google Shape;316;p1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8" name="Google Shape;318;p15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319" name="Google Shape;319;p15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320" name="Google Shape;320;p15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1" name="Google Shape;321;p15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22" name="Google Shape;322;p15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323" name="Google Shape;323;p15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4" name="Google Shape;324;p15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5" name="Google Shape;325;p15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26" name="Google Shape;326;p15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327" name="Google Shape;327;p15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8" name="Google Shape;328;p15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9" name="Google Shape;329;p15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0" name="Google Shape;330;p15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331" name="Google Shape;331;p15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332" name="Google Shape;332;p15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333" name="Google Shape;333;p15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4" name="Google Shape;334;p15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35" name="Google Shape;335;p15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336" name="Google Shape;336;p15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7" name="Google Shape;337;p15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8" name="Google Shape;338;p15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39" name="Google Shape;339;p15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340" name="Google Shape;340;p15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1" name="Google Shape;341;p15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2" name="Google Shape;342;p15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3" name="Google Shape;343;p15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44" name="Google Shape;344;p15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345" name="Google Shape;345;p15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6" name="Google Shape;346;p15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7" name="Google Shape;347;p15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8" name="Google Shape;348;p15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9" name="Google Shape;349;p15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50" name="Google Shape;350;p15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1" name="Google Shape;351;p1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lt2"/>
        </a:solidFill>
      </p:bgPr>
    </p:bg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3" name="Google Shape;353;p1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354" name="Google Shape;354;p1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6" name="Google Shape;356;p1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57" name="Google Shape;357;p16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58" name="Google Shape;358;p1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accent3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0" name="Google Shape;360;p1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361" name="Google Shape;361;p1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3" name="Google Shape;363;p1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4" name="Google Shape;364;p17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65" name="Google Shape;365;p17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66" name="Google Shape;366;p1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" name="Google Shape;368;p18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369" name="Google Shape;369;p18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8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1" name="Google Shape;371;p1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2" name="Google Shape;372;p1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" name="Google Shape;374;p1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375" name="Google Shape;375;p1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7" name="Google Shape;377;p19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8" name="Google Shape;378;p19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79" name="Google Shape;379;p1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1" name="Google Shape;381;p20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382" name="Google Shape;382;p20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383" name="Google Shape;383;p20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4" name="Google Shape;384;p20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5" name="Google Shape;385;p20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86" name="Google Shape;386;p20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387" name="Google Shape;387;p20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8" name="Google Shape;388;p20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9" name="Google Shape;389;p20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90" name="Google Shape;390;p20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391" name="Google Shape;391;p20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2" name="Google Shape;392;p20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93" name="Google Shape;393;p20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4" name="Google Shape;394;p2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6" name="Google Shape;396;p21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397" name="Google Shape;397;p21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21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9" name="Google Shape;399;p21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0" name="Google Shape;400;p21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401" name="Google Shape;401;p21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02" name="Google Shape;402;p2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4" name="Google Shape;404;p22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405" name="Google Shape;405;p22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22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7" name="Google Shape;407;p22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408" name="Google Shape;408;p2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" name="Google Shape;410;p23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411" name="Google Shape;411;p23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412" name="Google Shape;412;p23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3" name="Google Shape;413;p23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4" name="Google Shape;414;p23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5" name="Google Shape;415;p2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16" name="Google Shape;416;p23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417" name="Google Shape;417;p23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8" name="Google Shape;418;p23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9" name="Google Shape;419;p23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0" name="Google Shape;420;p23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1" name="Google Shape;421;p2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22" name="Google Shape;422;p23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423" name="Google Shape;423;p23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4" name="Google Shape;424;p23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5" name="Google Shape;425;p23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6" name="Google Shape;426;p2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27" name="Google Shape;427;p23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428" name="Google Shape;428;p23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9" name="Google Shape;429;p23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0" name="Google Shape;430;p2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31" name="Google Shape;431;p23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432" name="Google Shape;432;p23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3" name="Google Shape;433;p23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4" name="Google Shape;434;p23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5" name="Google Shape;435;p23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6" name="Google Shape;436;p23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37" name="Google Shape;437;p23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438" name="Google Shape;438;p23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9" name="Google Shape;439;p23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0" name="Google Shape;440;p23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1" name="Google Shape;441;p23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42" name="Google Shape;442;p23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443" name="Google Shape;443;p23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4" name="Google Shape;444;p23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5" name="Google Shape;445;p23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46" name="Google Shape;446;p23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447" name="Google Shape;447;p23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8" name="Google Shape;448;p23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9" name="Google Shape;449;p23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0" name="Google Shape;450;p23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1" name="Google Shape;451;p23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52" name="Google Shape;452;p23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453" name="Google Shape;453;p23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4" name="Google Shape;454;p23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5" name="Google Shape;455;p23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6" name="Google Shape;456;p23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57" name="Google Shape;457;p23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458" name="Google Shape;458;p23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9" name="Google Shape;459;p23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0" name="Google Shape;460;p23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1" name="Google Shape;461;p23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62" name="Google Shape;462;p23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463" name="Google Shape;463;p23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4" name="Google Shape;464;p23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5" name="Google Shape;465;p23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66" name="Google Shape;466;p23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467" name="Google Shape;467;p23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8" name="Google Shape;468;p23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9" name="Google Shape;469;p23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0" name="Google Shape;470;p23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71" name="Google Shape;471;p23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472" name="Google Shape;472;p23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3" name="Google Shape;473;p23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4" name="Google Shape;474;p23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5" name="Google Shape;475;p23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76" name="Google Shape;476;p23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477" name="Google Shape;477;p23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8" name="Google Shape;478;p23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9" name="Google Shape;479;p23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0" name="Google Shape;480;p23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1" name="Google Shape;481;p23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82" name="Google Shape;482;p23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483" name="Google Shape;483;p23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4" name="Google Shape;484;p23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5" name="Google Shape;485;p23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6" name="Google Shape;486;p23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87" name="Google Shape;487;p23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488" name="Google Shape;488;p23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9" name="Google Shape;489;p23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0" name="Google Shape;490;p23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91" name="Google Shape;491;p23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492" name="Google Shape;492;p23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3" name="Google Shape;493;p23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4" name="Google Shape;494;p23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5" name="Google Shape;495;p23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96" name="Google Shape;496;p23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497" name="Google Shape;497;p23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8" name="Google Shape;498;p23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9" name="Google Shape;499;p23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0" name="Google Shape;500;p23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1" name="Google Shape;501;p23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02" name="Google Shape;502;p23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503" name="Google Shape;503;p23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4" name="Google Shape;504;p23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5" name="Google Shape;505;p23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6" name="Google Shape;506;p23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07" name="Google Shape;507;p23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508" name="Google Shape;508;p23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9" name="Google Shape;509;p23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0" name="Google Shape;510;p23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11" name="Google Shape;511;p23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512" name="Google Shape;512;p23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3" name="Google Shape;513;p23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4" name="Google Shape;514;p23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5" name="Google Shape;515;p23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6" name="Google Shape;516;p23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17" name="Google Shape;517;p23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518" name="Google Shape;518;p23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9" name="Google Shape;519;p23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0" name="Google Shape;520;p23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1" name="Google Shape;521;p23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22" name="Google Shape;522;p23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523" name="Google Shape;523;p23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4" name="Google Shape;524;p23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5" name="Google Shape;525;p23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6" name="Google Shape;526;p23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27" name="Google Shape;527;p23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528" name="Google Shape;528;p23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9" name="Google Shape;529;p23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0" name="Google Shape;530;p23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31" name="Google Shape;531;p23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532" name="Google Shape;532;p23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3" name="Google Shape;533;p23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4" name="Google Shape;534;p23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5" name="Google Shape;535;p23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536" name="Google Shape;536;p23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7" name="Google Shape;537;p23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8" name="Google Shape;538;p2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2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275" name="Google Shape;275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276" name="Google Shape;276;p1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rt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9" Type="http://schemas.openxmlformats.org/officeDocument/2006/relationships/image" Target="../media/image1.png"/><Relationship Id="rId5" Type="http://schemas.openxmlformats.org/officeDocument/2006/relationships/image" Target="../media/image8.png"/><Relationship Id="rId6" Type="http://schemas.openxmlformats.org/officeDocument/2006/relationships/image" Target="../media/image4.png"/><Relationship Id="rId7" Type="http://schemas.openxmlformats.org/officeDocument/2006/relationships/image" Target="../media/image3.png"/><Relationship Id="rId8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25"/>
          <p:cNvSpPr txBox="1"/>
          <p:nvPr>
            <p:ph type="ctrTitle"/>
          </p:nvPr>
        </p:nvSpPr>
        <p:spPr>
          <a:xfrm>
            <a:off x="824000" y="1613825"/>
            <a:ext cx="4741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Hot-o-Mobile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Child Safety</a:t>
            </a:r>
            <a:endParaRPr/>
          </a:p>
        </p:txBody>
      </p:sp>
      <p:sp>
        <p:nvSpPr>
          <p:cNvPr id="546" name="Google Shape;546;p25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Hot-o-mobile project group (B2):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Jacob Williams, Qaswar Al-Hindawi,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 Juneau, Navi Selvaratnam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26"/>
          <p:cNvSpPr txBox="1"/>
          <p:nvPr>
            <p:ph type="title"/>
          </p:nvPr>
        </p:nvSpPr>
        <p:spPr>
          <a:xfrm>
            <a:off x="1288225" y="1081750"/>
            <a:ext cx="69414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“Parents and legal guardians in the UAE (and across the Middle-East) require an affordable, intuitive, and easy to install device able to ensure the safety of a vehicle occupant in dangerously high temperatures”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6" name="Google Shape;556;p27"/>
          <p:cNvGraphicFramePr/>
          <p:nvPr/>
        </p:nvGraphicFramePr>
        <p:xfrm>
          <a:off x="1189300" y="803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{0537C675-F302-448C-9DBB-A4C7DFD41AFA}</a:tableStyleId>
              </a:tblPr>
              <a:tblGrid>
                <a:gridCol w="1030700"/>
                <a:gridCol w="880550"/>
                <a:gridCol w="887950"/>
                <a:gridCol w="887950"/>
                <a:gridCol w="887950"/>
                <a:gridCol w="887950"/>
                <a:gridCol w="887950"/>
                <a:gridCol w="887950"/>
              </a:tblGrid>
              <a:tr h="39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lt1"/>
                          </a:solidFill>
                        </a:rPr>
                        <a:t>Kia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lt1"/>
                          </a:solidFill>
                        </a:rPr>
                        <a:t>Nissan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lt1"/>
                          </a:solidFill>
                        </a:rPr>
                        <a:t>GM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lt1"/>
                          </a:solidFill>
                        </a:rPr>
                        <a:t>Tesla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lt1"/>
                          </a:solidFill>
                        </a:rPr>
                        <a:t>Hyundai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 hMerge="1"/>
                <a:tc hMerge="1"/>
              </a:tr>
              <a:tr h="39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Sensor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Ultrasonic detector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Door sequence 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Door sequence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mm wave radar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Ultrasonic detector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Door sequence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Hi-res radar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9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Alarm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Smartphone messages, lights, horn</a:t>
                      </a:r>
                      <a:endParaRPr sz="9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Horn, alerts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Chimes, alerts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TBA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Smartphone messages, lights, horn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Smartphone messages, lights, horn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Smartphone messages, lights, horn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9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Availability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Standard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Standard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Standard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In development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Paid extra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standard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In development</a:t>
                      </a:r>
                      <a:endParaRPr sz="9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557" name="Google Shape;557;p27"/>
          <p:cNvSpPr txBox="1"/>
          <p:nvPr/>
        </p:nvSpPr>
        <p:spPr>
          <a:xfrm>
            <a:off x="340425" y="140625"/>
            <a:ext cx="7926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rPr>
              <a:t>What are we competing against?</a:t>
            </a:r>
            <a:endParaRPr b="1" sz="2500">
              <a:solidFill>
                <a:schemeClr val="dk2"/>
              </a:solidFill>
              <a:latin typeface="Maven Pro"/>
              <a:ea typeface="Maven Pro"/>
              <a:cs typeface="Maven Pro"/>
              <a:sym typeface="Maven Pro"/>
            </a:endParaRPr>
          </a:p>
        </p:txBody>
      </p:sp>
      <p:sp>
        <p:nvSpPr>
          <p:cNvPr id="558" name="Google Shape;558;p27"/>
          <p:cNvSpPr txBox="1"/>
          <p:nvPr/>
        </p:nvSpPr>
        <p:spPr>
          <a:xfrm>
            <a:off x="331350" y="2908050"/>
            <a:ext cx="47160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Takeaway : What are THEIR systems </a:t>
            </a:r>
            <a:r>
              <a:rPr b="1" i="1"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good</a:t>
            </a:r>
            <a:r>
              <a:rPr b="1"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 at?</a:t>
            </a:r>
            <a:endParaRPr b="1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Ease of use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No installation required by car’s user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Compatibility with automaker’s smartphone apps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High development budgets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unito"/>
              <a:buChar char="●"/>
            </a:pPr>
            <a:r>
              <a:rPr lang="en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Available as standard*</a:t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59" name="Google Shape;559;p27"/>
          <p:cNvSpPr txBox="1"/>
          <p:nvPr/>
        </p:nvSpPr>
        <p:spPr>
          <a:xfrm>
            <a:off x="-96225" y="4260650"/>
            <a:ext cx="5335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Nunito"/>
                <a:ea typeface="Nunito"/>
                <a:cs typeface="Nunito"/>
                <a:sym typeface="Nunito"/>
              </a:rPr>
              <a:t>*Standard availability varies by model, manufacturer and system</a:t>
            </a:r>
            <a:endParaRPr i="1" sz="10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60" name="Google Shape;560;p27"/>
          <p:cNvSpPr txBox="1"/>
          <p:nvPr/>
        </p:nvSpPr>
        <p:spPr>
          <a:xfrm>
            <a:off x="4876450" y="2936750"/>
            <a:ext cx="41892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What is OUR system </a:t>
            </a:r>
            <a:r>
              <a:rPr b="1" i="1" lang="en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good </a:t>
            </a:r>
            <a:r>
              <a:rPr b="1" lang="en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at?</a:t>
            </a:r>
            <a:endParaRPr b="1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Nunito"/>
              <a:buChar char="●"/>
            </a:pPr>
            <a:r>
              <a:rPr lang="en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Ease of use</a:t>
            </a:r>
            <a:endParaRPr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Nunito"/>
              <a:buChar char="●"/>
            </a:pPr>
            <a:r>
              <a:rPr lang="en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Simple installation</a:t>
            </a:r>
            <a:endParaRPr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Nunito"/>
              <a:buChar char="●"/>
            </a:pPr>
            <a:r>
              <a:rPr lang="en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Smartphone compatibility</a:t>
            </a:r>
            <a:endParaRPr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Nunito"/>
              <a:buChar char="●"/>
            </a:pPr>
            <a:r>
              <a:rPr lang="en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Inexpensive design</a:t>
            </a:r>
            <a:endParaRPr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Nunito"/>
              <a:buChar char="●"/>
            </a:pPr>
            <a:r>
              <a:rPr i="1" lang="en" u="sng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Able to be fitted to </a:t>
            </a:r>
            <a:r>
              <a:rPr b="1" i="1" lang="en" u="sng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any vehicle</a:t>
            </a:r>
            <a:r>
              <a:rPr i="1" lang="en" u="sng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 without tools of adhesives</a:t>
            </a:r>
            <a:endParaRPr i="1" u="sng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2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566" name="Google Shape;566;p28"/>
          <p:cNvSpPr txBox="1"/>
          <p:nvPr/>
        </p:nvSpPr>
        <p:spPr>
          <a:xfrm>
            <a:off x="3742975" y="120375"/>
            <a:ext cx="30510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Primary sensors: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PIR motion sensor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NTC thermistor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Features independent power source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Danger 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thresholds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: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 ≥ 35</a:t>
            </a:r>
            <a:r>
              <a:rPr baseline="30000" lang="en">
                <a:latin typeface="Nunito"/>
                <a:ea typeface="Nunito"/>
                <a:cs typeface="Nunito"/>
                <a:sym typeface="Nunito"/>
              </a:rPr>
              <a:t>0 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C and </a:t>
            </a:r>
            <a:r>
              <a:rPr lang="en">
                <a:solidFill>
                  <a:srgbClr val="202124"/>
                </a:solidFill>
                <a:latin typeface="Nunito"/>
                <a:ea typeface="Nunito"/>
                <a:cs typeface="Nunito"/>
                <a:sym typeface="Nunito"/>
              </a:rPr>
              <a:t>≤ 0</a:t>
            </a:r>
            <a:r>
              <a:rPr baseline="30000" lang="en">
                <a:latin typeface="Nunito"/>
                <a:ea typeface="Nunito"/>
                <a:cs typeface="Nunito"/>
                <a:sym typeface="Nunito"/>
              </a:rPr>
              <a:t>0 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C</a:t>
            </a:r>
            <a:endParaRPr baseline="30000">
              <a:solidFill>
                <a:srgbClr val="20212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567" name="Google Shape;56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4749" y="2440413"/>
            <a:ext cx="1623750" cy="1623750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28"/>
          <p:cNvSpPr txBox="1"/>
          <p:nvPr/>
        </p:nvSpPr>
        <p:spPr>
          <a:xfrm>
            <a:off x="4840050" y="3663975"/>
            <a:ext cx="1784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PIR sensor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o	m      (motion)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69" name="Google Shape;569;p28"/>
          <p:cNvSpPr txBox="1"/>
          <p:nvPr/>
        </p:nvSpPr>
        <p:spPr>
          <a:xfrm>
            <a:off x="7149125" y="4433050"/>
            <a:ext cx="230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TMP36 (temperature)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70" name="Google Shape;570;p28"/>
          <p:cNvSpPr txBox="1"/>
          <p:nvPr/>
        </p:nvSpPr>
        <p:spPr>
          <a:xfrm>
            <a:off x="1361750" y="4546475"/>
            <a:ext cx="426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Box volume = 3.3 in</a:t>
            </a:r>
            <a:r>
              <a:rPr baseline="30000" lang="en">
                <a:latin typeface="Nunito"/>
                <a:ea typeface="Nunito"/>
                <a:cs typeface="Nunito"/>
                <a:sym typeface="Nunito"/>
              </a:rPr>
              <a:t>3</a:t>
            </a:r>
            <a:endParaRPr baseline="3000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571" name="Google Shape;57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7896" y="3947375"/>
            <a:ext cx="1084955" cy="999300"/>
          </a:xfrm>
          <a:prstGeom prst="rect">
            <a:avLst/>
          </a:prstGeom>
          <a:noFill/>
          <a:ln>
            <a:noFill/>
          </a:ln>
        </p:spPr>
      </p:pic>
      <p:sp>
        <p:nvSpPr>
          <p:cNvPr id="572" name="Google Shape;572;p28"/>
          <p:cNvSpPr txBox="1"/>
          <p:nvPr/>
        </p:nvSpPr>
        <p:spPr>
          <a:xfrm>
            <a:off x="4881300" y="4714825"/>
            <a:ext cx="426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LED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573" name="Google Shape;573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76600" y="3478050"/>
            <a:ext cx="1257700" cy="106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4" name="Google Shape;574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400" y="1750275"/>
            <a:ext cx="3438175" cy="2576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5" name="Google Shape;575;p28"/>
          <p:cNvPicPr preferRelativeResize="0"/>
          <p:nvPr/>
        </p:nvPicPr>
        <p:blipFill rotWithShape="1">
          <a:blip r:embed="rId7">
            <a:alphaModFix/>
          </a:blip>
          <a:srcRect b="0" l="8238" r="7352" t="0"/>
          <a:stretch/>
        </p:blipFill>
        <p:spPr>
          <a:xfrm>
            <a:off x="3016850" y="3601650"/>
            <a:ext cx="1210550" cy="94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6" name="Google Shape;576;p28"/>
          <p:cNvPicPr preferRelativeResize="0"/>
          <p:nvPr/>
        </p:nvPicPr>
        <p:blipFill rotWithShape="1">
          <a:blip r:embed="rId8">
            <a:alphaModFix/>
          </a:blip>
          <a:srcRect b="0" l="7011" r="8314" t="0"/>
          <a:stretch/>
        </p:blipFill>
        <p:spPr>
          <a:xfrm>
            <a:off x="3209250" y="2460083"/>
            <a:ext cx="1210550" cy="902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7" name="Google Shape;577;p2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905378" y="1423250"/>
            <a:ext cx="2076275" cy="1382801"/>
          </a:xfrm>
          <a:prstGeom prst="rect">
            <a:avLst/>
          </a:prstGeom>
          <a:noFill/>
          <a:ln>
            <a:noFill/>
          </a:ln>
        </p:spPr>
      </p:pic>
      <p:sp>
        <p:nvSpPr>
          <p:cNvPr id="578" name="Google Shape;578;p28"/>
          <p:cNvSpPr txBox="1"/>
          <p:nvPr/>
        </p:nvSpPr>
        <p:spPr>
          <a:xfrm>
            <a:off x="7297100" y="2753075"/>
            <a:ext cx="1716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ESP32 wifi module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2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Circuits? Code?</a:t>
            </a:r>
            <a:endParaRPr/>
          </a:p>
        </p:txBody>
      </p:sp>
      <p:pic>
        <p:nvPicPr>
          <p:cNvPr id="584" name="Google Shape;58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850" y="1979700"/>
            <a:ext cx="5943600" cy="3009900"/>
          </a:xfrm>
          <a:prstGeom prst="rect">
            <a:avLst/>
          </a:prstGeom>
          <a:noFill/>
          <a:ln>
            <a:noFill/>
          </a:ln>
        </p:spPr>
      </p:pic>
      <p:sp>
        <p:nvSpPr>
          <p:cNvPr id="585" name="Google Shape;585;p29"/>
          <p:cNvSpPr txBox="1"/>
          <p:nvPr/>
        </p:nvSpPr>
        <p:spPr>
          <a:xfrm>
            <a:off x="4721650" y="318225"/>
            <a:ext cx="426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586" name="Google Shape;586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0050" y="109138"/>
            <a:ext cx="3924300" cy="1914525"/>
          </a:xfrm>
          <a:prstGeom prst="rect">
            <a:avLst/>
          </a:prstGeom>
          <a:noFill/>
          <a:ln>
            <a:noFill/>
          </a:ln>
        </p:spPr>
      </p:pic>
      <p:sp>
        <p:nvSpPr>
          <p:cNvPr id="587" name="Google Shape;587;p29"/>
          <p:cNvSpPr txBox="1"/>
          <p:nvPr/>
        </p:nvSpPr>
        <p:spPr>
          <a:xfrm>
            <a:off x="5735700" y="2494050"/>
            <a:ext cx="33639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Compact circuit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Simple code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Push notifications to smartphones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b="1" i="1" lang="en">
                <a:latin typeface="Nunito"/>
                <a:ea typeface="Nunito"/>
                <a:cs typeface="Nunito"/>
                <a:sym typeface="Nunito"/>
              </a:rPr>
              <a:t>Unlimited range</a:t>
            </a:r>
            <a:endParaRPr b="1" i="1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588" name="Google Shape;588;p29"/>
          <p:cNvPicPr preferRelativeResize="0"/>
          <p:nvPr/>
        </p:nvPicPr>
        <p:blipFill rotWithShape="1">
          <a:blip r:embed="rId5">
            <a:alphaModFix/>
          </a:blip>
          <a:srcRect b="0" l="0" r="0" t="22468"/>
          <a:stretch/>
        </p:blipFill>
        <p:spPr>
          <a:xfrm>
            <a:off x="6284100" y="3648550"/>
            <a:ext cx="2609500" cy="1404625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p29"/>
          <p:cNvSpPr txBox="1"/>
          <p:nvPr/>
        </p:nvSpPr>
        <p:spPr>
          <a:xfrm>
            <a:off x="6601450" y="4447825"/>
            <a:ext cx="217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ESP8266 V1.0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3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Location and Function</a:t>
            </a:r>
            <a:endParaRPr/>
          </a:p>
        </p:txBody>
      </p:sp>
      <p:pic>
        <p:nvPicPr>
          <p:cNvPr id="595" name="Google Shape;59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9945" y="-69087"/>
            <a:ext cx="7030500" cy="5281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