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embeddedFontLst>
    <p:embeddedFont>
      <p:font typeface="Montserrat"/>
      <p:regular r:id="rId13"/>
      <p:bold r:id="rId14"/>
      <p:italic r:id="rId15"/>
      <p:boldItalic r:id="rId16"/>
    </p:embeddedFont>
    <p:embeddedFont>
      <p:font typeface="Lato"/>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Lato-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Montserrat-regular.fntdata"/><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Montserrat-italic.fntdata"/><Relationship Id="rId14" Type="http://schemas.openxmlformats.org/officeDocument/2006/relationships/font" Target="fonts/Montserrat-bold.fntdata"/><Relationship Id="rId17" Type="http://schemas.openxmlformats.org/officeDocument/2006/relationships/font" Target="fonts/Lato-regular.fntdata"/><Relationship Id="rId16" Type="http://schemas.openxmlformats.org/officeDocument/2006/relationships/font" Target="fonts/Montserrat-boldItalic.fntdata"/><Relationship Id="rId5" Type="http://schemas.openxmlformats.org/officeDocument/2006/relationships/slide" Target="slides/slide1.xml"/><Relationship Id="rId19" Type="http://schemas.openxmlformats.org/officeDocument/2006/relationships/font" Target="fonts/Lato-italic.fntdata"/><Relationship Id="rId6" Type="http://schemas.openxmlformats.org/officeDocument/2006/relationships/slide" Target="slides/slide2.xml"/><Relationship Id="rId18" Type="http://schemas.openxmlformats.org/officeDocument/2006/relationships/font" Target="fonts/Lato-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Shape 13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132" name="Shape 13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Shape 1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8" name="Shape 13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4" name="Shape 14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Shape 14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0" name="Shape 15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6" name="Shape 15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Shape 16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2" name="Shape 16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8" name="Shape 16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Shape 17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4" name="Shape 17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nvGrpSpPr>
          <p:cNvPr id="11" name="Shape 11"/>
          <p:cNvGrpSpPr/>
          <p:nvPr/>
        </p:nvGrpSpPr>
        <p:grpSpPr>
          <a:xfrm>
            <a:off x="0" y="490"/>
            <a:ext cx="5153705" cy="5134399"/>
            <a:chOff x="0" y="75"/>
            <a:chExt cx="5153705" cy="5152950"/>
          </a:xfrm>
        </p:grpSpPr>
        <p:sp>
          <p:nvSpPr>
            <p:cNvPr id="12" name="Shape 1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 name="Shape 13"/>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 name="Shape 14"/>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 name="Shape 15"/>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16" name="Shape 16"/>
          <p:cNvSpPr txBox="1"/>
          <p:nvPr>
            <p:ph type="ctrTitle"/>
          </p:nvPr>
        </p:nvSpPr>
        <p:spPr>
          <a:xfrm>
            <a:off x="3537150" y="1578400"/>
            <a:ext cx="5017500" cy="1578900"/>
          </a:xfrm>
          <a:prstGeom prst="rect">
            <a:avLst/>
          </a:prstGeom>
        </p:spPr>
        <p:txBody>
          <a:bodyPr anchorCtr="0" anchor="t" bIns="91425" lIns="91425" spcFirstLastPara="1" rIns="91425" wrap="square" tIns="91425"/>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Shape 17"/>
          <p:cNvSpPr txBox="1"/>
          <p:nvPr>
            <p:ph idx="1" type="subTitle"/>
          </p:nvPr>
        </p:nvSpPr>
        <p:spPr>
          <a:xfrm>
            <a:off x="5083950" y="3924925"/>
            <a:ext cx="34707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Shape 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05" name="Shape 105"/>
        <p:cNvGrpSpPr/>
        <p:nvPr/>
      </p:nvGrpSpPr>
      <p:grpSpPr>
        <a:xfrm>
          <a:off x="0" y="0"/>
          <a:ext cx="0" cy="0"/>
          <a:chOff x="0" y="0"/>
          <a:chExt cx="0" cy="0"/>
        </a:xfrm>
      </p:grpSpPr>
      <p:grpSp>
        <p:nvGrpSpPr>
          <p:cNvPr id="106" name="Shape 106"/>
          <p:cNvGrpSpPr/>
          <p:nvPr/>
        </p:nvGrpSpPr>
        <p:grpSpPr>
          <a:xfrm>
            <a:off x="4406400" y="0"/>
            <a:ext cx="4737600" cy="5143065"/>
            <a:chOff x="4406400" y="0"/>
            <a:chExt cx="4737600" cy="5143065"/>
          </a:xfrm>
        </p:grpSpPr>
        <p:sp>
          <p:nvSpPr>
            <p:cNvPr id="107" name="Shape 107"/>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8" name="Shape 108"/>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9" name="Shape 109"/>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0" name="Shape 110"/>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1" name="Shape 1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2" name="Shape 112"/>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3" name="Shape 11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4" name="Shape 114"/>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5" name="Shape 115"/>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6" name="Shape 116"/>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7" name="Shape 117"/>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8" name="Shape 118"/>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9" name="Shape 119"/>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0" name="Shape 120"/>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1" name="Shape 12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2" name="Shape 122"/>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3" name="Shape 12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4" name="Shape 124"/>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125" name="Shape 125"/>
          <p:cNvSpPr txBox="1"/>
          <p:nvPr>
            <p:ph type="title"/>
          </p:nvPr>
        </p:nvSpPr>
        <p:spPr>
          <a:xfrm>
            <a:off x="823850" y="1284675"/>
            <a:ext cx="4776000" cy="1300800"/>
          </a:xfrm>
          <a:prstGeom prst="rect">
            <a:avLst/>
          </a:prstGeom>
        </p:spPr>
        <p:txBody>
          <a:bodyPr anchorCtr="0" anchor="t" bIns="91425" lIns="91425" spcFirstLastPara="1" rIns="91425" wrap="square" tIns="91425"/>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p:txBody>
      </p:sp>
      <p:sp>
        <p:nvSpPr>
          <p:cNvPr id="126" name="Shape 126"/>
          <p:cNvSpPr txBox="1"/>
          <p:nvPr>
            <p:ph idx="1" type="body"/>
          </p:nvPr>
        </p:nvSpPr>
        <p:spPr>
          <a:xfrm>
            <a:off x="823850" y="2643124"/>
            <a:ext cx="4776000" cy="1218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27" name="Shape 1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8" name="Shape 128"/>
        <p:cNvGrpSpPr/>
        <p:nvPr/>
      </p:nvGrpSpPr>
      <p:grpSpPr>
        <a:xfrm>
          <a:off x="0" y="0"/>
          <a:ext cx="0" cy="0"/>
          <a:chOff x="0" y="0"/>
          <a:chExt cx="0" cy="0"/>
        </a:xfrm>
      </p:grpSpPr>
      <p:sp>
        <p:nvSpPr>
          <p:cNvPr id="129" name="Shape 1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9" name="Shape 19"/>
        <p:cNvGrpSpPr/>
        <p:nvPr/>
      </p:nvGrpSpPr>
      <p:grpSpPr>
        <a:xfrm>
          <a:off x="0" y="0"/>
          <a:ext cx="0" cy="0"/>
          <a:chOff x="0" y="0"/>
          <a:chExt cx="0" cy="0"/>
        </a:xfrm>
      </p:grpSpPr>
      <p:grpSp>
        <p:nvGrpSpPr>
          <p:cNvPr id="20" name="Shape 20"/>
          <p:cNvGrpSpPr/>
          <p:nvPr/>
        </p:nvGrpSpPr>
        <p:grpSpPr>
          <a:xfrm>
            <a:off x="4406400" y="0"/>
            <a:ext cx="4737600" cy="5143065"/>
            <a:chOff x="4406400" y="0"/>
            <a:chExt cx="4737600" cy="5143065"/>
          </a:xfrm>
        </p:grpSpPr>
        <p:sp>
          <p:nvSpPr>
            <p:cNvPr id="21" name="Shape 2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 name="Shape 22"/>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 name="Shape 2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 name="Shape 24"/>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 name="Shape 25"/>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6" name="Shape 26"/>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 name="Shape 27"/>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 name="Shape 28"/>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 name="Shape 29"/>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0" name="Shape 30"/>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 name="Shape 3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 name="Shape 32"/>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 name="Shape 3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 name="Shape 34"/>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5" name="Shape 35"/>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6" name="Shape 36"/>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 name="Shape 38"/>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39" name="Shape 39"/>
          <p:cNvSpPr txBox="1"/>
          <p:nvPr>
            <p:ph type="title"/>
          </p:nvPr>
        </p:nvSpPr>
        <p:spPr>
          <a:xfrm>
            <a:off x="823850" y="2053000"/>
            <a:ext cx="4587000" cy="11487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41" name="Shape 41"/>
        <p:cNvGrpSpPr/>
        <p:nvPr/>
      </p:nvGrpSpPr>
      <p:grpSpPr>
        <a:xfrm>
          <a:off x="0" y="0"/>
          <a:ext cx="0" cy="0"/>
          <a:chOff x="0" y="0"/>
          <a:chExt cx="0" cy="0"/>
        </a:xfrm>
      </p:grpSpPr>
      <p:grpSp>
        <p:nvGrpSpPr>
          <p:cNvPr id="42" name="Shape 42"/>
          <p:cNvGrpSpPr/>
          <p:nvPr/>
        </p:nvGrpSpPr>
        <p:grpSpPr>
          <a:xfrm>
            <a:off x="0" y="381001"/>
            <a:ext cx="1037850" cy="1016287"/>
            <a:chOff x="0" y="381001"/>
            <a:chExt cx="1037850" cy="1016287"/>
          </a:xfrm>
        </p:grpSpPr>
        <p:sp>
          <p:nvSpPr>
            <p:cNvPr id="43" name="Shape 43"/>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4" name="Shape 4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45" name="Shape 45"/>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Shape 46"/>
          <p:cNvSpPr txBox="1"/>
          <p:nvPr>
            <p:ph idx="1" type="body"/>
          </p:nvPr>
        </p:nvSpPr>
        <p:spPr>
          <a:xfrm>
            <a:off x="1297500" y="1567550"/>
            <a:ext cx="70389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48" name="Shape 48"/>
        <p:cNvGrpSpPr/>
        <p:nvPr/>
      </p:nvGrpSpPr>
      <p:grpSpPr>
        <a:xfrm>
          <a:off x="0" y="0"/>
          <a:ext cx="0" cy="0"/>
          <a:chOff x="0" y="0"/>
          <a:chExt cx="0" cy="0"/>
        </a:xfrm>
      </p:grpSpPr>
      <p:grpSp>
        <p:nvGrpSpPr>
          <p:cNvPr id="49" name="Shape 49"/>
          <p:cNvGrpSpPr/>
          <p:nvPr/>
        </p:nvGrpSpPr>
        <p:grpSpPr>
          <a:xfrm>
            <a:off x="0" y="381001"/>
            <a:ext cx="1037850" cy="1016287"/>
            <a:chOff x="0" y="381001"/>
            <a:chExt cx="1037850" cy="1016287"/>
          </a:xfrm>
        </p:grpSpPr>
        <p:sp>
          <p:nvSpPr>
            <p:cNvPr id="50" name="Shape 50"/>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1" name="Shape 51"/>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52" name="Shape 52"/>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Shape 53"/>
          <p:cNvSpPr txBox="1"/>
          <p:nvPr>
            <p:ph idx="1" type="body"/>
          </p:nvPr>
        </p:nvSpPr>
        <p:spPr>
          <a:xfrm>
            <a:off x="1297500"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Shape 54"/>
          <p:cNvSpPr txBox="1"/>
          <p:nvPr>
            <p:ph idx="2" type="body"/>
          </p:nvPr>
        </p:nvSpPr>
        <p:spPr>
          <a:xfrm>
            <a:off x="4933221"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Shape 5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6" name="Shape 56"/>
        <p:cNvGrpSpPr/>
        <p:nvPr/>
      </p:nvGrpSpPr>
      <p:grpSpPr>
        <a:xfrm>
          <a:off x="0" y="0"/>
          <a:ext cx="0" cy="0"/>
          <a:chOff x="0" y="0"/>
          <a:chExt cx="0" cy="0"/>
        </a:xfrm>
      </p:grpSpPr>
      <p:grpSp>
        <p:nvGrpSpPr>
          <p:cNvPr id="57" name="Shape 57"/>
          <p:cNvGrpSpPr/>
          <p:nvPr/>
        </p:nvGrpSpPr>
        <p:grpSpPr>
          <a:xfrm>
            <a:off x="0" y="381001"/>
            <a:ext cx="1037850" cy="1016287"/>
            <a:chOff x="0" y="381001"/>
            <a:chExt cx="1037850" cy="1016287"/>
          </a:xfrm>
        </p:grpSpPr>
        <p:sp>
          <p:nvSpPr>
            <p:cNvPr id="58" name="Shape 58"/>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9" name="Shape 5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60" name="Shape 60"/>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Shape 6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62" name="Shape 62"/>
        <p:cNvGrpSpPr/>
        <p:nvPr/>
      </p:nvGrpSpPr>
      <p:grpSpPr>
        <a:xfrm>
          <a:off x="0" y="0"/>
          <a:ext cx="0" cy="0"/>
          <a:chOff x="0" y="0"/>
          <a:chExt cx="0" cy="0"/>
        </a:xfrm>
      </p:grpSpPr>
      <p:grpSp>
        <p:nvGrpSpPr>
          <p:cNvPr id="63" name="Shape 63"/>
          <p:cNvGrpSpPr/>
          <p:nvPr/>
        </p:nvGrpSpPr>
        <p:grpSpPr>
          <a:xfrm>
            <a:off x="0" y="381001"/>
            <a:ext cx="1037850" cy="1016287"/>
            <a:chOff x="0" y="381001"/>
            <a:chExt cx="1037850" cy="1016287"/>
          </a:xfrm>
        </p:grpSpPr>
        <p:sp>
          <p:nvSpPr>
            <p:cNvPr id="64" name="Shape 6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5" name="Shape 6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66" name="Shape 66"/>
          <p:cNvSpPr txBox="1"/>
          <p:nvPr>
            <p:ph type="title"/>
          </p:nvPr>
        </p:nvSpPr>
        <p:spPr>
          <a:xfrm>
            <a:off x="1297500" y="393750"/>
            <a:ext cx="3798900" cy="1493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Shape 67"/>
          <p:cNvSpPr txBox="1"/>
          <p:nvPr>
            <p:ph idx="1" type="body"/>
          </p:nvPr>
        </p:nvSpPr>
        <p:spPr>
          <a:xfrm>
            <a:off x="1297500" y="1972550"/>
            <a:ext cx="3798900" cy="2415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8" name="Shape 6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69" name="Shape 69"/>
        <p:cNvGrpSpPr/>
        <p:nvPr/>
      </p:nvGrpSpPr>
      <p:grpSpPr>
        <a:xfrm>
          <a:off x="0" y="0"/>
          <a:ext cx="0" cy="0"/>
          <a:chOff x="0" y="0"/>
          <a:chExt cx="0" cy="0"/>
        </a:xfrm>
      </p:grpSpPr>
      <p:grpSp>
        <p:nvGrpSpPr>
          <p:cNvPr id="70" name="Shape 70"/>
          <p:cNvGrpSpPr/>
          <p:nvPr/>
        </p:nvGrpSpPr>
        <p:grpSpPr>
          <a:xfrm>
            <a:off x="4406400" y="0"/>
            <a:ext cx="4737600" cy="5143500"/>
            <a:chOff x="4406400" y="0"/>
            <a:chExt cx="4737600" cy="5143500"/>
          </a:xfrm>
        </p:grpSpPr>
        <p:sp>
          <p:nvSpPr>
            <p:cNvPr id="71" name="Shape 71"/>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2" name="Shape 72"/>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3" name="Shape 73"/>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4" name="Shape 74"/>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5" name="Shape 75"/>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6" name="Shape 76"/>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7" name="Shape 77"/>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8" name="Shape 7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9" name="Shape 79"/>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0" name="Shape 80"/>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1" name="Shape 81"/>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2" name="Shape 82"/>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3" name="Shape 83"/>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4" name="Shape 84"/>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5" name="Shape 85"/>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6" name="Shape 86"/>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7" name="Shape 87"/>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8" name="Shape 8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89" name="Shape 89"/>
          <p:cNvSpPr txBox="1"/>
          <p:nvPr>
            <p:ph type="title"/>
          </p:nvPr>
        </p:nvSpPr>
        <p:spPr>
          <a:xfrm>
            <a:off x="823850" y="866775"/>
            <a:ext cx="4587000" cy="35211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Shape 9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91" name="Shape 91"/>
        <p:cNvGrpSpPr/>
        <p:nvPr/>
      </p:nvGrpSpPr>
      <p:grpSpPr>
        <a:xfrm>
          <a:off x="0" y="0"/>
          <a:ext cx="0" cy="0"/>
          <a:chOff x="0" y="0"/>
          <a:chExt cx="0" cy="0"/>
        </a:xfrm>
      </p:grpSpPr>
      <p:grpSp>
        <p:nvGrpSpPr>
          <p:cNvPr id="92" name="Shape 92"/>
          <p:cNvGrpSpPr/>
          <p:nvPr/>
        </p:nvGrpSpPr>
        <p:grpSpPr>
          <a:xfrm>
            <a:off x="0" y="381001"/>
            <a:ext cx="1037850" cy="1016287"/>
            <a:chOff x="0" y="381001"/>
            <a:chExt cx="1037850" cy="1016287"/>
          </a:xfrm>
        </p:grpSpPr>
        <p:sp>
          <p:nvSpPr>
            <p:cNvPr id="93" name="Shape 93"/>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4" name="Shape 9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95" name="Shape 95"/>
          <p:cNvSpPr txBox="1"/>
          <p:nvPr>
            <p:ph type="title"/>
          </p:nvPr>
        </p:nvSpPr>
        <p:spPr>
          <a:xfrm>
            <a:off x="1297500" y="1658325"/>
            <a:ext cx="3036300" cy="17517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Shape 96"/>
          <p:cNvSpPr txBox="1"/>
          <p:nvPr>
            <p:ph idx="1" type="subTitle"/>
          </p:nvPr>
        </p:nvSpPr>
        <p:spPr>
          <a:xfrm>
            <a:off x="1297500" y="3538000"/>
            <a:ext cx="30363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Shape 97"/>
          <p:cNvSpPr txBox="1"/>
          <p:nvPr>
            <p:ph idx="2" type="body"/>
          </p:nvPr>
        </p:nvSpPr>
        <p:spPr>
          <a:xfrm>
            <a:off x="4648200" y="1696600"/>
            <a:ext cx="3676800" cy="2347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8" name="Shape 9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99" name="Shape 99"/>
        <p:cNvGrpSpPr/>
        <p:nvPr/>
      </p:nvGrpSpPr>
      <p:grpSpPr>
        <a:xfrm>
          <a:off x="0" y="0"/>
          <a:ext cx="0" cy="0"/>
          <a:chOff x="0" y="0"/>
          <a:chExt cx="0" cy="0"/>
        </a:xfrm>
      </p:grpSpPr>
      <p:grpSp>
        <p:nvGrpSpPr>
          <p:cNvPr id="100" name="Shape 100"/>
          <p:cNvGrpSpPr/>
          <p:nvPr/>
        </p:nvGrpSpPr>
        <p:grpSpPr>
          <a:xfrm>
            <a:off x="0" y="4128572"/>
            <a:ext cx="698925" cy="684657"/>
            <a:chOff x="0" y="3785672"/>
            <a:chExt cx="698925" cy="684657"/>
          </a:xfrm>
        </p:grpSpPr>
        <p:sp>
          <p:nvSpPr>
            <p:cNvPr id="101" name="Shape 101"/>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2" name="Shape 102"/>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103" name="Shape 103"/>
          <p:cNvSpPr txBox="1"/>
          <p:nvPr>
            <p:ph idx="1" type="body"/>
          </p:nvPr>
        </p:nvSpPr>
        <p:spPr>
          <a:xfrm>
            <a:off x="812725" y="4305375"/>
            <a:ext cx="6936000" cy="523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104" name="Shape 10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focus">
    <p:bg>
      <p:bgPr>
        <a:solidFill>
          <a:schemeClr val="dk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Shape 134"/>
          <p:cNvSpPr txBox="1"/>
          <p:nvPr>
            <p:ph type="ctrTitle"/>
          </p:nvPr>
        </p:nvSpPr>
        <p:spPr>
          <a:xfrm>
            <a:off x="3537150" y="1578400"/>
            <a:ext cx="5017500" cy="15789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Deliverable I </a:t>
            </a:r>
            <a:endParaRPr/>
          </a:p>
          <a:p>
            <a:pPr indent="0" lvl="0" marL="0">
              <a:spcBef>
                <a:spcPts val="0"/>
              </a:spcBef>
              <a:spcAft>
                <a:spcPts val="0"/>
              </a:spcAft>
              <a:buNone/>
            </a:pPr>
            <a:r>
              <a:rPr lang="en" sz="3600"/>
              <a:t>Hydroponic System</a:t>
            </a:r>
            <a:endParaRPr sz="3600"/>
          </a:p>
        </p:txBody>
      </p:sp>
      <p:sp>
        <p:nvSpPr>
          <p:cNvPr id="135" name="Shape 135"/>
          <p:cNvSpPr txBox="1"/>
          <p:nvPr>
            <p:ph idx="1" type="subTitle"/>
          </p:nvPr>
        </p:nvSpPr>
        <p:spPr>
          <a:xfrm>
            <a:off x="5083950" y="3536300"/>
            <a:ext cx="3470700" cy="50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1800"/>
              <a:t>Group C8: Matthieu Barnier</a:t>
            </a:r>
            <a:endParaRPr sz="1800"/>
          </a:p>
          <a:p>
            <a:pPr indent="0" lvl="0" marL="0">
              <a:spcBef>
                <a:spcPts val="0"/>
              </a:spcBef>
              <a:spcAft>
                <a:spcPts val="0"/>
              </a:spcAft>
              <a:buNone/>
            </a:pPr>
            <a:r>
              <a:rPr lang="en" sz="1800"/>
              <a:t>                         Noah Renkema</a:t>
            </a:r>
            <a:endParaRPr sz="1800"/>
          </a:p>
          <a:p>
            <a:pPr indent="0" lvl="0" marL="0">
              <a:spcBef>
                <a:spcPts val="0"/>
              </a:spcBef>
              <a:spcAft>
                <a:spcPts val="0"/>
              </a:spcAft>
              <a:buNone/>
            </a:pPr>
            <a:r>
              <a:rPr lang="en" sz="1800"/>
              <a:t>		    Francesca Fei</a:t>
            </a:r>
            <a:endParaRPr sz="1800"/>
          </a:p>
          <a:p>
            <a:pPr indent="0" lvl="0" marL="0">
              <a:spcBef>
                <a:spcPts val="0"/>
              </a:spcBef>
              <a:spcAft>
                <a:spcPts val="0"/>
              </a:spcAft>
              <a:buNone/>
            </a:pPr>
            <a:r>
              <a:rPr lang="en" sz="1800"/>
              <a:t>		    Roman Krimer</a:t>
            </a:r>
            <a:endParaRPr sz="1800"/>
          </a:p>
          <a:p>
            <a:pPr indent="0" lvl="0" marL="0">
              <a:spcBef>
                <a:spcPts val="0"/>
              </a:spcBef>
              <a:spcAft>
                <a:spcPts val="0"/>
              </a:spcAft>
              <a:buNone/>
            </a:pPr>
            <a:r>
              <a:rPr lang="en" sz="1800"/>
              <a:t>		  </a:t>
            </a:r>
            <a:endParaRPr sz="1800"/>
          </a:p>
          <a:p>
            <a:pPr indent="0" lvl="0" marL="0">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Shape 140"/>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Problem Statement</a:t>
            </a:r>
            <a:endParaRPr/>
          </a:p>
        </p:txBody>
      </p:sp>
      <p:sp>
        <p:nvSpPr>
          <p:cNvPr id="141" name="Shape 141"/>
          <p:cNvSpPr txBox="1"/>
          <p:nvPr>
            <p:ph idx="1" type="body"/>
          </p:nvPr>
        </p:nvSpPr>
        <p:spPr>
          <a:xfrm>
            <a:off x="1297500" y="1031425"/>
            <a:ext cx="7038900" cy="2911200"/>
          </a:xfrm>
          <a:prstGeom prst="rect">
            <a:avLst/>
          </a:prstGeom>
        </p:spPr>
        <p:txBody>
          <a:bodyPr anchorCtr="0" anchor="t" bIns="91425" lIns="91425" spcFirstLastPara="1" rIns="91425" wrap="square" tIns="91425">
            <a:noAutofit/>
          </a:bodyPr>
          <a:lstStyle/>
          <a:p>
            <a:pPr indent="457200" lvl="0" marL="0" rtl="0" algn="just">
              <a:lnSpc>
                <a:spcPct val="200000"/>
              </a:lnSpc>
              <a:spcBef>
                <a:spcPts val="0"/>
              </a:spcBef>
              <a:spcAft>
                <a:spcPts val="0"/>
              </a:spcAft>
              <a:buNone/>
            </a:pPr>
            <a:r>
              <a:rPr lang="en" sz="1600">
                <a:solidFill>
                  <a:srgbClr val="FFFFFF"/>
                </a:solidFill>
                <a:latin typeface="Montserrat"/>
                <a:ea typeface="Montserrat"/>
                <a:cs typeface="Montserrat"/>
                <a:sym typeface="Montserrat"/>
              </a:rPr>
              <a:t>The objective of this project is to learn whether implementing modification will be beneficial to the hydroponic system, and acceptable to the customers. In the beginning of the project the customers ruled out a set of expectations for the hydroponic system, those of which included making the system: </a:t>
            </a:r>
            <a:r>
              <a:rPr lang="en" sz="1600">
                <a:latin typeface="Montserrat"/>
                <a:ea typeface="Montserrat"/>
                <a:cs typeface="Montserrat"/>
                <a:sym typeface="Montserrat"/>
              </a:rPr>
              <a:t>transportable, compact, easy to clean, and efficient.</a:t>
            </a:r>
            <a:r>
              <a:rPr lang="en" sz="1600">
                <a:solidFill>
                  <a:srgbClr val="FFFFFF"/>
                </a:solidFill>
                <a:latin typeface="Montserrat"/>
                <a:ea typeface="Montserrat"/>
                <a:cs typeface="Montserrat"/>
                <a:sym typeface="Montserrat"/>
              </a:rPr>
              <a:t>.</a:t>
            </a:r>
            <a:endParaRPr sz="1600">
              <a:solidFill>
                <a:srgbClr val="FFFFFF"/>
              </a:solidFill>
              <a:latin typeface="Montserrat"/>
              <a:ea typeface="Montserrat"/>
              <a:cs typeface="Montserrat"/>
              <a:sym typeface="Montserrat"/>
            </a:endParaRPr>
          </a:p>
          <a:p>
            <a:pPr indent="0" lvl="0" marL="0">
              <a:spcBef>
                <a:spcPts val="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Shape 146"/>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Summary of Our First Prototype</a:t>
            </a:r>
            <a:endParaRPr/>
          </a:p>
          <a:p>
            <a:pPr indent="0" lvl="0" marL="0">
              <a:spcBef>
                <a:spcPts val="0"/>
              </a:spcBef>
              <a:spcAft>
                <a:spcPts val="0"/>
              </a:spcAft>
              <a:buNone/>
            </a:pPr>
            <a:r>
              <a:rPr lang="en"/>
              <a:t>(First Design)</a:t>
            </a:r>
            <a:endParaRPr/>
          </a:p>
          <a:p>
            <a:pPr indent="0" lvl="0" marL="0">
              <a:spcBef>
                <a:spcPts val="0"/>
              </a:spcBef>
              <a:spcAft>
                <a:spcPts val="0"/>
              </a:spcAft>
              <a:buNone/>
            </a:pPr>
            <a:r>
              <a:t/>
            </a:r>
            <a:endParaRPr/>
          </a:p>
        </p:txBody>
      </p:sp>
      <p:sp>
        <p:nvSpPr>
          <p:cNvPr id="147" name="Shape 147"/>
          <p:cNvSpPr txBox="1"/>
          <p:nvPr>
            <p:ph idx="1" type="body"/>
          </p:nvPr>
        </p:nvSpPr>
        <p:spPr>
          <a:xfrm>
            <a:off x="975600" y="1567550"/>
            <a:ext cx="7682700" cy="2911200"/>
          </a:xfrm>
          <a:prstGeom prst="rect">
            <a:avLst/>
          </a:prstGeom>
        </p:spPr>
        <p:txBody>
          <a:bodyPr anchorCtr="0" anchor="t" bIns="91425" lIns="91425" spcFirstLastPara="1" rIns="91425" wrap="square" tIns="91425">
            <a:noAutofit/>
          </a:bodyPr>
          <a:lstStyle/>
          <a:p>
            <a:pPr indent="-330200" lvl="0" marL="457200" rtl="0">
              <a:lnSpc>
                <a:spcPct val="200000"/>
              </a:lnSpc>
              <a:spcBef>
                <a:spcPts val="0"/>
              </a:spcBef>
              <a:spcAft>
                <a:spcPts val="0"/>
              </a:spcAft>
              <a:buClr>
                <a:srgbClr val="FFFFFF"/>
              </a:buClr>
              <a:buSzPts val="1600"/>
              <a:buFont typeface="Montserrat"/>
              <a:buChar char="-"/>
            </a:pPr>
            <a:r>
              <a:rPr lang="en" sz="1600">
                <a:solidFill>
                  <a:srgbClr val="FFFFFF"/>
                </a:solidFill>
                <a:latin typeface="Montserrat"/>
                <a:ea typeface="Montserrat"/>
                <a:cs typeface="Montserrat"/>
                <a:sym typeface="Montserrat"/>
              </a:rPr>
              <a:t>The objective was to see how the system would work structurally</a:t>
            </a:r>
            <a:endParaRPr sz="1600">
              <a:solidFill>
                <a:srgbClr val="FFFFFF"/>
              </a:solidFill>
              <a:latin typeface="Montserrat"/>
              <a:ea typeface="Montserrat"/>
              <a:cs typeface="Montserrat"/>
              <a:sym typeface="Montserrat"/>
            </a:endParaRPr>
          </a:p>
          <a:p>
            <a:pPr indent="-330200" lvl="0" marL="457200" rtl="0">
              <a:lnSpc>
                <a:spcPct val="200000"/>
              </a:lnSpc>
              <a:spcBef>
                <a:spcPts val="0"/>
              </a:spcBef>
              <a:spcAft>
                <a:spcPts val="0"/>
              </a:spcAft>
              <a:buClr>
                <a:srgbClr val="FFFFFF"/>
              </a:buClr>
              <a:buSzPts val="1600"/>
              <a:buFont typeface="Montserrat"/>
              <a:buChar char="-"/>
            </a:pPr>
            <a:r>
              <a:rPr lang="en" sz="1600">
                <a:solidFill>
                  <a:srgbClr val="FFFFFF"/>
                </a:solidFill>
                <a:latin typeface="Montserrat"/>
                <a:ea typeface="Montserrat"/>
                <a:cs typeface="Montserrat"/>
                <a:sym typeface="Montserrat"/>
              </a:rPr>
              <a:t>We designed a Tri-fold hydroponic system</a:t>
            </a:r>
            <a:endParaRPr sz="1600">
              <a:solidFill>
                <a:srgbClr val="FFFFFF"/>
              </a:solidFill>
              <a:latin typeface="Montserrat"/>
              <a:ea typeface="Montserrat"/>
              <a:cs typeface="Montserrat"/>
              <a:sym typeface="Montserrat"/>
            </a:endParaRPr>
          </a:p>
          <a:p>
            <a:pPr indent="-330200" lvl="0" marL="457200" rtl="0">
              <a:lnSpc>
                <a:spcPct val="200000"/>
              </a:lnSpc>
              <a:spcBef>
                <a:spcPts val="0"/>
              </a:spcBef>
              <a:spcAft>
                <a:spcPts val="0"/>
              </a:spcAft>
              <a:buClr>
                <a:srgbClr val="FFFFFF"/>
              </a:buClr>
              <a:buSzPts val="1600"/>
              <a:buFont typeface="Montserrat"/>
              <a:buChar char="-"/>
            </a:pPr>
            <a:r>
              <a:rPr lang="en" sz="1600">
                <a:solidFill>
                  <a:srgbClr val="FFFFFF"/>
                </a:solidFill>
                <a:latin typeface="Montserrat"/>
                <a:ea typeface="Montserrat"/>
                <a:cs typeface="Montserrat"/>
                <a:sym typeface="Montserrat"/>
              </a:rPr>
              <a:t>We noticed that the design had many flaws, those of which include: weight, size, price, efficiency, and portability.</a:t>
            </a:r>
            <a:endParaRPr sz="1600">
              <a:solidFill>
                <a:srgbClr val="FFFFFF"/>
              </a:solidFill>
              <a:latin typeface="Montserrat"/>
              <a:ea typeface="Montserrat"/>
              <a:cs typeface="Montserrat"/>
              <a:sym typeface="Montserrat"/>
            </a:endParaRPr>
          </a:p>
          <a:p>
            <a:pPr indent="0" lvl="0" marL="0">
              <a:spcBef>
                <a:spcPts val="0"/>
              </a:spcBef>
              <a:spcAft>
                <a:spcPts val="1600"/>
              </a:spcAft>
              <a:buNone/>
            </a:pPr>
            <a:r>
              <a:t/>
            </a:r>
            <a:endParaRPr>
              <a:latin typeface="Montserrat"/>
              <a:ea typeface="Montserrat"/>
              <a:cs typeface="Montserrat"/>
              <a:sym typeface="Montserra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Shape 152"/>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Summary of Our Second Prototype</a:t>
            </a:r>
            <a:endParaRPr/>
          </a:p>
          <a:p>
            <a:pPr indent="0" lvl="0" marL="0">
              <a:spcBef>
                <a:spcPts val="0"/>
              </a:spcBef>
              <a:spcAft>
                <a:spcPts val="0"/>
              </a:spcAft>
              <a:buNone/>
            </a:pPr>
            <a:r>
              <a:rPr lang="en"/>
              <a:t>(Edited Design)</a:t>
            </a:r>
            <a:endParaRPr/>
          </a:p>
        </p:txBody>
      </p:sp>
      <p:sp>
        <p:nvSpPr>
          <p:cNvPr id="153" name="Shape 153"/>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330200" lvl="0" marL="457200" rtl="0" algn="just">
              <a:lnSpc>
                <a:spcPct val="200000"/>
              </a:lnSpc>
              <a:spcBef>
                <a:spcPts val="0"/>
              </a:spcBef>
              <a:spcAft>
                <a:spcPts val="0"/>
              </a:spcAft>
              <a:buClr>
                <a:srgbClr val="FFFFFF"/>
              </a:buClr>
              <a:buSzPts val="1600"/>
              <a:buFont typeface="Montserrat"/>
              <a:buChar char="-"/>
            </a:pPr>
            <a:r>
              <a:rPr lang="en" sz="1600">
                <a:solidFill>
                  <a:srgbClr val="FFFFFF"/>
                </a:solidFill>
                <a:latin typeface="Montserrat"/>
                <a:ea typeface="Montserrat"/>
                <a:cs typeface="Montserrat"/>
                <a:sym typeface="Montserrat"/>
              </a:rPr>
              <a:t>The objective was to see how the new modified design would work structurally and systematically</a:t>
            </a:r>
            <a:endParaRPr sz="1600">
              <a:solidFill>
                <a:srgbClr val="FFFFFF"/>
              </a:solidFill>
              <a:latin typeface="Montserrat"/>
              <a:ea typeface="Montserrat"/>
              <a:cs typeface="Montserrat"/>
              <a:sym typeface="Montserrat"/>
            </a:endParaRPr>
          </a:p>
          <a:p>
            <a:pPr indent="-330200" lvl="0" marL="457200" rtl="0" algn="just">
              <a:lnSpc>
                <a:spcPct val="200000"/>
              </a:lnSpc>
              <a:spcBef>
                <a:spcPts val="0"/>
              </a:spcBef>
              <a:spcAft>
                <a:spcPts val="0"/>
              </a:spcAft>
              <a:buClr>
                <a:srgbClr val="FFFFFF"/>
              </a:buClr>
              <a:buSzPts val="1600"/>
              <a:buFont typeface="Montserrat"/>
              <a:buChar char="-"/>
            </a:pPr>
            <a:r>
              <a:rPr lang="en" sz="1600">
                <a:solidFill>
                  <a:srgbClr val="FFFFFF"/>
                </a:solidFill>
                <a:latin typeface="Montserrat"/>
                <a:ea typeface="Montserrat"/>
                <a:cs typeface="Montserrat"/>
                <a:sym typeface="Montserrat"/>
              </a:rPr>
              <a:t>A new design involved removing one wall, to make a book wall</a:t>
            </a:r>
            <a:endParaRPr sz="1600">
              <a:solidFill>
                <a:srgbClr val="FFFFFF"/>
              </a:solidFill>
              <a:latin typeface="Montserrat"/>
              <a:ea typeface="Montserrat"/>
              <a:cs typeface="Montserrat"/>
              <a:sym typeface="Montserrat"/>
            </a:endParaRPr>
          </a:p>
          <a:p>
            <a:pPr indent="-330200" lvl="0" marL="457200" rtl="0">
              <a:lnSpc>
                <a:spcPct val="200000"/>
              </a:lnSpc>
              <a:spcBef>
                <a:spcPts val="0"/>
              </a:spcBef>
              <a:spcAft>
                <a:spcPts val="0"/>
              </a:spcAft>
              <a:buClr>
                <a:srgbClr val="FFFFFF"/>
              </a:buClr>
              <a:buSzPts val="1600"/>
              <a:buFont typeface="Montserrat"/>
              <a:buChar char="-"/>
            </a:pPr>
            <a:r>
              <a:rPr lang="en" sz="1600">
                <a:solidFill>
                  <a:srgbClr val="FFFFFF"/>
                </a:solidFill>
                <a:latin typeface="Montserrat"/>
                <a:ea typeface="Montserrat"/>
                <a:cs typeface="Montserrat"/>
                <a:sym typeface="Montserrat"/>
              </a:rPr>
              <a:t>Allowing the wall to close easily, capsuling the plants safely for transportation. </a:t>
            </a:r>
            <a:endParaRPr sz="1600">
              <a:solidFill>
                <a:srgbClr val="FFFFFF"/>
              </a:solidFill>
              <a:latin typeface="Montserrat"/>
              <a:ea typeface="Montserrat"/>
              <a:cs typeface="Montserrat"/>
              <a:sym typeface="Montserrat"/>
            </a:endParaRPr>
          </a:p>
          <a:p>
            <a:pPr indent="0" lvl="0" marL="0">
              <a:spcBef>
                <a:spcPts val="800"/>
              </a:spcBef>
              <a:spcAft>
                <a:spcPts val="1600"/>
              </a:spcAft>
              <a:buNone/>
            </a:pPr>
            <a:r>
              <a:t/>
            </a:r>
            <a:endParaRPr>
              <a:latin typeface="Montserrat"/>
              <a:ea typeface="Montserrat"/>
              <a:cs typeface="Montserrat"/>
              <a:sym typeface="Montserra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Shape 158"/>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Summary of Our Third Prototype</a:t>
            </a:r>
            <a:endParaRPr/>
          </a:p>
          <a:p>
            <a:pPr indent="0" lvl="0" marL="0">
              <a:spcBef>
                <a:spcPts val="0"/>
              </a:spcBef>
              <a:spcAft>
                <a:spcPts val="0"/>
              </a:spcAft>
              <a:buNone/>
            </a:pPr>
            <a:r>
              <a:rPr lang="en"/>
              <a:t>(Final Design)</a:t>
            </a:r>
            <a:endParaRPr/>
          </a:p>
        </p:txBody>
      </p:sp>
      <p:sp>
        <p:nvSpPr>
          <p:cNvPr id="159" name="Shape 159"/>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330200" lvl="0" marL="457200" rtl="0">
              <a:lnSpc>
                <a:spcPct val="200000"/>
              </a:lnSpc>
              <a:spcBef>
                <a:spcPts val="0"/>
              </a:spcBef>
              <a:spcAft>
                <a:spcPts val="0"/>
              </a:spcAft>
              <a:buClr>
                <a:srgbClr val="FFFFFF"/>
              </a:buClr>
              <a:buSzPts val="1600"/>
              <a:buFont typeface="Montserrat"/>
              <a:buChar char="-"/>
            </a:pPr>
            <a:r>
              <a:rPr lang="en" sz="1600">
                <a:solidFill>
                  <a:srgbClr val="FFFFFF"/>
                </a:solidFill>
                <a:latin typeface="Montserrat"/>
                <a:ea typeface="Montserrat"/>
                <a:cs typeface="Montserrat"/>
                <a:sym typeface="Montserrat"/>
              </a:rPr>
              <a:t>The objective was to complete our hydroponic system</a:t>
            </a:r>
            <a:endParaRPr sz="1600">
              <a:solidFill>
                <a:srgbClr val="FFFFFF"/>
              </a:solidFill>
              <a:latin typeface="Montserrat"/>
              <a:ea typeface="Montserrat"/>
              <a:cs typeface="Montserrat"/>
              <a:sym typeface="Montserrat"/>
            </a:endParaRPr>
          </a:p>
          <a:p>
            <a:pPr indent="-330200" lvl="0" marL="457200" rtl="0">
              <a:lnSpc>
                <a:spcPct val="200000"/>
              </a:lnSpc>
              <a:spcBef>
                <a:spcPts val="0"/>
              </a:spcBef>
              <a:spcAft>
                <a:spcPts val="0"/>
              </a:spcAft>
              <a:buClr>
                <a:srgbClr val="FFFFFF"/>
              </a:buClr>
              <a:buSzPts val="1600"/>
              <a:buFont typeface="Montserrat"/>
              <a:buChar char="-"/>
            </a:pPr>
            <a:r>
              <a:rPr lang="en" sz="1600">
                <a:solidFill>
                  <a:srgbClr val="FFFFFF"/>
                </a:solidFill>
                <a:latin typeface="Montserrat"/>
                <a:ea typeface="Montserrat"/>
                <a:cs typeface="Montserrat"/>
                <a:sym typeface="Montserrat"/>
              </a:rPr>
              <a:t>This involved meeting the expectations ruled out by the customer.</a:t>
            </a:r>
            <a:endParaRPr sz="1600">
              <a:solidFill>
                <a:srgbClr val="FFFFFF"/>
              </a:solidFill>
              <a:latin typeface="Montserrat"/>
              <a:ea typeface="Montserrat"/>
              <a:cs typeface="Montserrat"/>
              <a:sym typeface="Montserrat"/>
            </a:endParaRPr>
          </a:p>
          <a:p>
            <a:pPr indent="-330200" lvl="0" marL="457200" rtl="0">
              <a:lnSpc>
                <a:spcPct val="200000"/>
              </a:lnSpc>
              <a:spcBef>
                <a:spcPts val="0"/>
              </a:spcBef>
              <a:spcAft>
                <a:spcPts val="0"/>
              </a:spcAft>
              <a:buClr>
                <a:srgbClr val="FFFFFF"/>
              </a:buClr>
              <a:buSzPts val="1600"/>
              <a:buFont typeface="Montserrat"/>
              <a:buChar char="-"/>
            </a:pPr>
            <a:r>
              <a:rPr lang="en" sz="1600">
                <a:solidFill>
                  <a:srgbClr val="FFFFFF"/>
                </a:solidFill>
                <a:latin typeface="Montserrat"/>
                <a:ea typeface="Montserrat"/>
                <a:cs typeface="Montserrat"/>
                <a:sym typeface="Montserrat"/>
              </a:rPr>
              <a:t>A system that is transportable, compact, easy to clean, efficient, etc.</a:t>
            </a:r>
            <a:endParaRPr sz="1600">
              <a:solidFill>
                <a:srgbClr val="FFFFFF"/>
              </a:solidFill>
              <a:latin typeface="Montserrat"/>
              <a:ea typeface="Montserrat"/>
              <a:cs typeface="Montserrat"/>
              <a:sym typeface="Montserrat"/>
            </a:endParaRPr>
          </a:p>
          <a:p>
            <a:pPr indent="0" lvl="0" marL="0">
              <a:spcBef>
                <a:spcPts val="8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Shape 164"/>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Solution Options and Chosen Concept</a:t>
            </a:r>
            <a:endParaRPr/>
          </a:p>
          <a:p>
            <a:pPr indent="0" lvl="0" marL="0">
              <a:spcBef>
                <a:spcPts val="0"/>
              </a:spcBef>
              <a:spcAft>
                <a:spcPts val="0"/>
              </a:spcAft>
              <a:buNone/>
            </a:pPr>
            <a:r>
              <a:rPr lang="en"/>
              <a:t>(Why/How)</a:t>
            </a:r>
            <a:endParaRPr/>
          </a:p>
        </p:txBody>
      </p:sp>
      <p:sp>
        <p:nvSpPr>
          <p:cNvPr id="165" name="Shape 165"/>
          <p:cNvSpPr txBox="1"/>
          <p:nvPr>
            <p:ph idx="1" type="body"/>
          </p:nvPr>
        </p:nvSpPr>
        <p:spPr>
          <a:xfrm>
            <a:off x="1297500" y="1307850"/>
            <a:ext cx="7038900" cy="29112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100">
                <a:solidFill>
                  <a:srgbClr val="FFFFFF"/>
                </a:solidFill>
                <a:latin typeface="Montserrat"/>
                <a:ea typeface="Montserrat"/>
                <a:cs typeface="Montserrat"/>
                <a:sym typeface="Montserrat"/>
              </a:rPr>
              <a:t>How can we clean the pipes? How can we make the system more compact?</a:t>
            </a:r>
            <a:endParaRPr sz="1100">
              <a:solidFill>
                <a:srgbClr val="FFFFFF"/>
              </a:solidFill>
              <a:latin typeface="Montserrat"/>
              <a:ea typeface="Montserrat"/>
              <a:cs typeface="Montserrat"/>
              <a:sym typeface="Montserrat"/>
            </a:endParaRPr>
          </a:p>
          <a:p>
            <a:pPr indent="0" lvl="0" marL="0" rtl="0" algn="just">
              <a:lnSpc>
                <a:spcPct val="150000"/>
              </a:lnSpc>
              <a:spcBef>
                <a:spcPts val="0"/>
              </a:spcBef>
              <a:spcAft>
                <a:spcPts val="0"/>
              </a:spcAft>
              <a:buNone/>
            </a:pPr>
            <a:r>
              <a:t/>
            </a:r>
            <a:endParaRPr sz="1100">
              <a:solidFill>
                <a:srgbClr val="FFFFFF"/>
              </a:solidFill>
              <a:latin typeface="Montserrat"/>
              <a:ea typeface="Montserrat"/>
              <a:cs typeface="Montserrat"/>
              <a:sym typeface="Montserrat"/>
            </a:endParaRPr>
          </a:p>
          <a:p>
            <a:pPr indent="0" lvl="0" marL="0" rtl="0" algn="just">
              <a:lnSpc>
                <a:spcPct val="150000"/>
              </a:lnSpc>
              <a:spcBef>
                <a:spcPts val="0"/>
              </a:spcBef>
              <a:spcAft>
                <a:spcPts val="0"/>
              </a:spcAft>
              <a:buNone/>
            </a:pPr>
            <a:r>
              <a:rPr lang="en" sz="1100">
                <a:solidFill>
                  <a:srgbClr val="FFFFFF"/>
                </a:solidFill>
                <a:latin typeface="Montserrat"/>
                <a:ea typeface="Montserrat"/>
                <a:cs typeface="Montserrat"/>
                <a:sym typeface="Montserrat"/>
              </a:rPr>
              <a:t>During the manufacturing process of prototype 1 it was clear that there were concerns brought to us by the customers that of which involved cleaning the pipes. In response to this concern we made our hydroponic system more accessible and functional for the customer; we changed the shape of the system, we made the pipes removable,  and added wheels for transportation. These modifications would make working with the green wall, cleaning the pipes and move around a lot easier. In addition to customer feedback mentioned in Deliverable G, we tested the strength of the pump and whether it would be strong enough to pump water up vertically 4.5 feet. Once we found the pump was strong enough, we needed to implement some more modifications to the the water distribution system. We found that we must have the water drip over the plants, instead of under that plants to prevent the plants from being swept away by the water stream.</a:t>
            </a:r>
            <a:endParaRPr sz="1100">
              <a:solidFill>
                <a:srgbClr val="FFFFFF"/>
              </a:solidFill>
              <a:latin typeface="Montserrat"/>
              <a:ea typeface="Montserrat"/>
              <a:cs typeface="Montserrat"/>
              <a:sym typeface="Montserrat"/>
            </a:endParaRPr>
          </a:p>
          <a:p>
            <a:pPr indent="0" lvl="0" marL="0">
              <a:spcBef>
                <a:spcPts val="0"/>
              </a:spcBef>
              <a:spcAft>
                <a:spcPts val="16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Shape 170"/>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Lessons Learned</a:t>
            </a:r>
            <a:endParaRPr/>
          </a:p>
        </p:txBody>
      </p:sp>
      <p:sp>
        <p:nvSpPr>
          <p:cNvPr id="171" name="Shape 171"/>
          <p:cNvSpPr txBox="1"/>
          <p:nvPr>
            <p:ph idx="1" type="body"/>
          </p:nvPr>
        </p:nvSpPr>
        <p:spPr>
          <a:xfrm>
            <a:off x="1297500" y="1307850"/>
            <a:ext cx="7038900" cy="2576100"/>
          </a:xfrm>
          <a:prstGeom prst="rect">
            <a:avLst/>
          </a:prstGeom>
        </p:spPr>
        <p:txBody>
          <a:bodyPr anchorCtr="0" anchor="t" bIns="91425" lIns="91425" spcFirstLastPara="1" rIns="91425" wrap="square" tIns="91425">
            <a:noAutofit/>
          </a:bodyPr>
          <a:lstStyle/>
          <a:p>
            <a:pPr indent="-311150" lvl="0" marL="457200" rtl="0">
              <a:spcBef>
                <a:spcPts val="0"/>
              </a:spcBef>
              <a:spcAft>
                <a:spcPts val="0"/>
              </a:spcAft>
              <a:buSzPts val="1300"/>
              <a:buChar char="-"/>
            </a:pPr>
            <a:r>
              <a:rPr lang="en"/>
              <a:t>Work as a team  (communication, </a:t>
            </a:r>
            <a:r>
              <a:rPr lang="en"/>
              <a:t>corporation</a:t>
            </a:r>
            <a:r>
              <a:rPr lang="en"/>
              <a:t>, shared responsibilities, etc. )</a:t>
            </a:r>
            <a:endParaRPr/>
          </a:p>
          <a:p>
            <a:pPr indent="-311150" lvl="0" marL="457200" rtl="0">
              <a:spcBef>
                <a:spcPts val="0"/>
              </a:spcBef>
              <a:spcAft>
                <a:spcPts val="0"/>
              </a:spcAft>
              <a:buSzPts val="1300"/>
              <a:buChar char="-"/>
            </a:pPr>
            <a:r>
              <a:rPr lang="en"/>
              <a:t>Think way ahead of the first prototype (think about the problems and issues that may arise while planning the design)</a:t>
            </a:r>
            <a:endParaRPr/>
          </a:p>
          <a:p>
            <a:pPr indent="-311150" lvl="0" marL="457200" rtl="0">
              <a:spcBef>
                <a:spcPts val="0"/>
              </a:spcBef>
              <a:spcAft>
                <a:spcPts val="0"/>
              </a:spcAft>
              <a:buSzPts val="1300"/>
              <a:buChar char="-"/>
            </a:pPr>
            <a:r>
              <a:rPr lang="en"/>
              <a:t>Designate </a:t>
            </a:r>
            <a:r>
              <a:rPr lang="en"/>
              <a:t>responsibilities to select individual skills (many hands might make light of work, but many hands doing one task becomes a mess)</a:t>
            </a:r>
            <a:r>
              <a:rPr lang="en"/>
              <a:t> </a:t>
            </a:r>
            <a:endParaRPr/>
          </a:p>
          <a:p>
            <a:pPr indent="0" lvl="0" marL="0" rtl="0">
              <a:spcBef>
                <a:spcPts val="1600"/>
              </a:spcBef>
              <a:spcAft>
                <a:spcPts val="0"/>
              </a:spcAft>
              <a:buNone/>
            </a:pPr>
            <a:r>
              <a:t/>
            </a:r>
            <a:endParaRPr/>
          </a:p>
          <a:p>
            <a:pPr indent="0" lvl="0" marL="0" rtl="0">
              <a:spcBef>
                <a:spcPts val="1600"/>
              </a:spcBef>
              <a:spcAft>
                <a:spcPts val="1600"/>
              </a:spcAft>
              <a:buNone/>
            </a:pPr>
            <a:r>
              <a:rPr lang="en"/>
              <a:t>These lessons were </a:t>
            </a:r>
            <a:r>
              <a:rPr lang="en"/>
              <a:t>learnt</a:t>
            </a:r>
            <a:r>
              <a:rPr lang="en"/>
              <a:t> </a:t>
            </a:r>
            <a:r>
              <a:rPr lang="en"/>
              <a:t>throughout</a:t>
            </a:r>
            <a:r>
              <a:rPr lang="en"/>
              <a:t> the design process/project. Helping us become more of a team, helping us become more prepared for future group tasks.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Shape 176"/>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Future</a:t>
            </a:r>
            <a:r>
              <a:rPr lang="en"/>
              <a:t> Work</a:t>
            </a:r>
            <a:endParaRPr/>
          </a:p>
        </p:txBody>
      </p:sp>
      <p:sp>
        <p:nvSpPr>
          <p:cNvPr id="177" name="Shape 177"/>
          <p:cNvSpPr txBox="1"/>
          <p:nvPr>
            <p:ph idx="1" type="body"/>
          </p:nvPr>
        </p:nvSpPr>
        <p:spPr>
          <a:xfrm>
            <a:off x="1052550" y="2885175"/>
            <a:ext cx="7038900" cy="16605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Engineers and designers are turning towards our vast oceans for solutions to support food needs for the expanding world population.</a:t>
            </a:r>
            <a:endParaRPr/>
          </a:p>
          <a:p>
            <a:pPr indent="0" lvl="0" marL="0">
              <a:spcBef>
                <a:spcPts val="1600"/>
              </a:spcBef>
              <a:spcAft>
                <a:spcPts val="1600"/>
              </a:spcAft>
              <a:buNone/>
            </a:pPr>
            <a:r>
              <a:rPr lang="en"/>
              <a:t>Equinox farming ships are designed to be self-sufficient and carbon-neutral; they will be powered by solar and wind energy; crops will be grown hydroponically using seawater that has gone through a </a:t>
            </a:r>
            <a:r>
              <a:rPr lang="en"/>
              <a:t>desalination</a:t>
            </a:r>
            <a:r>
              <a:rPr lang="en"/>
              <a:t> process. </a:t>
            </a:r>
            <a:endParaRPr/>
          </a:p>
        </p:txBody>
      </p:sp>
      <p:pic>
        <p:nvPicPr>
          <p:cNvPr id="178" name="Shape 178"/>
          <p:cNvPicPr preferRelativeResize="0"/>
          <p:nvPr/>
        </p:nvPicPr>
        <p:blipFill>
          <a:blip r:embed="rId3">
            <a:alphaModFix/>
          </a:blip>
          <a:stretch>
            <a:fillRect/>
          </a:stretch>
        </p:blipFill>
        <p:spPr>
          <a:xfrm>
            <a:off x="1756325" y="1122125"/>
            <a:ext cx="2229488" cy="1577325"/>
          </a:xfrm>
          <a:prstGeom prst="rect">
            <a:avLst/>
          </a:prstGeom>
          <a:noFill/>
          <a:ln>
            <a:noFill/>
          </a:ln>
        </p:spPr>
      </p:pic>
      <p:pic>
        <p:nvPicPr>
          <p:cNvPr id="179" name="Shape 179"/>
          <p:cNvPicPr preferRelativeResize="0"/>
          <p:nvPr/>
        </p:nvPicPr>
        <p:blipFill>
          <a:blip r:embed="rId4">
            <a:alphaModFix/>
          </a:blip>
          <a:stretch>
            <a:fillRect/>
          </a:stretch>
        </p:blipFill>
        <p:spPr>
          <a:xfrm>
            <a:off x="4657268" y="1122122"/>
            <a:ext cx="2507729" cy="15773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