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50" r:id="rId1"/>
  </p:sldMasterIdLst>
  <p:sldIdLst>
    <p:sldId id="256" r:id="rId2"/>
    <p:sldId id="263" r:id="rId3"/>
    <p:sldId id="261" r:id="rId4"/>
    <p:sldId id="264" r:id="rId5"/>
    <p:sldId id="262" r:id="rId6"/>
    <p:sldId id="257" r:id="rId7"/>
    <p:sldId id="258" r:id="rId8"/>
    <p:sldId id="260" r:id="rId9"/>
    <p:sldId id="259"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A414DC0-BA44-3D21-3E31-80F2FD09D276}" v="203" dt="2023-03-26T18:32:06.916"/>
    <p1510:client id="{95BA10B5-BFB0-4FC4-A72B-1A7B4DBEF19E}" v="1" dt="2023-03-26T18:56:18.763"/>
    <p1510:client id="{A028A0CE-C13A-295E-79FD-5445F8A5CD03}" v="828" dt="2023-03-26T18:53:26.362"/>
    <p1510:client id="{B9760D96-27B9-A397-0977-0F90322A5AC1}" v="649" dt="2023-03-26T18:53:03.938"/>
    <p1510:client id="{FEE2D0E1-3690-4C47-9D33-07B8337DA28A}" v="3" dt="2023-03-26T18:52:46.33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BD1D8A-D103-4761-9F43-EB8EAC4B42E0}"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82DF0C74-5F50-490D-A347-339FAA6A5A28}">
      <dgm:prSet/>
      <dgm:spPr/>
      <dgm:t>
        <a:bodyPr/>
        <a:lstStyle/>
        <a:p>
          <a:pPr>
            <a:lnSpc>
              <a:spcPct val="100000"/>
            </a:lnSpc>
          </a:pPr>
          <a:r>
            <a:rPr lang="en-US"/>
            <a:t>Software optimization system</a:t>
          </a:r>
        </a:p>
      </dgm:t>
    </dgm:pt>
    <dgm:pt modelId="{AC2D5CA7-6BF3-4EE7-8A90-25ED497B421F}" type="parTrans" cxnId="{C9B1A767-216C-428E-B33E-9B1261C8F9BC}">
      <dgm:prSet/>
      <dgm:spPr/>
      <dgm:t>
        <a:bodyPr/>
        <a:lstStyle/>
        <a:p>
          <a:endParaRPr lang="en-US"/>
        </a:p>
      </dgm:t>
    </dgm:pt>
    <dgm:pt modelId="{8412D9FD-C37E-4F38-8E3B-79FF86F3EFB5}" type="sibTrans" cxnId="{C9B1A767-216C-428E-B33E-9B1261C8F9BC}">
      <dgm:prSet/>
      <dgm:spPr/>
      <dgm:t>
        <a:bodyPr/>
        <a:lstStyle/>
        <a:p>
          <a:endParaRPr lang="en-US"/>
        </a:p>
      </dgm:t>
    </dgm:pt>
    <dgm:pt modelId="{70E75D54-AD4E-46D6-83F0-2930A295EDCD}">
      <dgm:prSet/>
      <dgm:spPr/>
      <dgm:t>
        <a:bodyPr/>
        <a:lstStyle/>
        <a:p>
          <a:pPr>
            <a:lnSpc>
              <a:spcPct val="100000"/>
            </a:lnSpc>
          </a:pPr>
          <a:r>
            <a:rPr lang="en-US"/>
            <a:t>Includes a Database and Interface</a:t>
          </a:r>
        </a:p>
      </dgm:t>
    </dgm:pt>
    <dgm:pt modelId="{486B5785-5C7C-4C64-8615-7C86038DC921}" type="parTrans" cxnId="{163400B2-CF2D-4F2E-BACB-FF724088A26F}">
      <dgm:prSet/>
      <dgm:spPr/>
      <dgm:t>
        <a:bodyPr/>
        <a:lstStyle/>
        <a:p>
          <a:endParaRPr lang="en-US"/>
        </a:p>
      </dgm:t>
    </dgm:pt>
    <dgm:pt modelId="{F1354257-AECE-4445-A85D-AEE86805F641}" type="sibTrans" cxnId="{163400B2-CF2D-4F2E-BACB-FF724088A26F}">
      <dgm:prSet/>
      <dgm:spPr/>
      <dgm:t>
        <a:bodyPr/>
        <a:lstStyle/>
        <a:p>
          <a:endParaRPr lang="en-US"/>
        </a:p>
      </dgm:t>
    </dgm:pt>
    <dgm:pt modelId="{008E27B1-0805-454A-AD8E-549BD7035196}">
      <dgm:prSet/>
      <dgm:spPr/>
      <dgm:t>
        <a:bodyPr/>
        <a:lstStyle/>
        <a:p>
          <a:pPr>
            <a:lnSpc>
              <a:spcPct val="100000"/>
            </a:lnSpc>
          </a:pPr>
          <a:r>
            <a:rPr lang="en-US"/>
            <a:t>Comparing client data into ideal data </a:t>
          </a:r>
        </a:p>
      </dgm:t>
    </dgm:pt>
    <dgm:pt modelId="{9C522F73-E2F5-48A4-A9EC-8DB5900CF34D}" type="parTrans" cxnId="{C6DEAA69-67F3-44A7-B05F-8CA75E430816}">
      <dgm:prSet/>
      <dgm:spPr/>
      <dgm:t>
        <a:bodyPr/>
        <a:lstStyle/>
        <a:p>
          <a:endParaRPr lang="en-US"/>
        </a:p>
      </dgm:t>
    </dgm:pt>
    <dgm:pt modelId="{DC77F105-E5ED-49E0-96F2-8B3B77DAF868}" type="sibTrans" cxnId="{C6DEAA69-67F3-44A7-B05F-8CA75E430816}">
      <dgm:prSet/>
      <dgm:spPr/>
      <dgm:t>
        <a:bodyPr/>
        <a:lstStyle/>
        <a:p>
          <a:endParaRPr lang="en-US"/>
        </a:p>
      </dgm:t>
    </dgm:pt>
    <dgm:pt modelId="{DB921733-B3FC-4394-AA24-A16F68740754}">
      <dgm:prSet/>
      <dgm:spPr/>
      <dgm:t>
        <a:bodyPr/>
        <a:lstStyle/>
        <a:p>
          <a:pPr>
            <a:lnSpc>
              <a:spcPct val="100000"/>
            </a:lnSpc>
          </a:pPr>
          <a:r>
            <a:rPr lang="en-US"/>
            <a:t>Efficiency readings, percentage error, and suggestions are delivered as feedback </a:t>
          </a:r>
        </a:p>
      </dgm:t>
    </dgm:pt>
    <dgm:pt modelId="{9CD1C0B1-5F86-4395-87BD-389318CCD4F0}" type="parTrans" cxnId="{63E75B7C-7B41-4528-A2C1-5337EB3AB87A}">
      <dgm:prSet/>
      <dgm:spPr/>
      <dgm:t>
        <a:bodyPr/>
        <a:lstStyle/>
        <a:p>
          <a:endParaRPr lang="en-US"/>
        </a:p>
      </dgm:t>
    </dgm:pt>
    <dgm:pt modelId="{E401C250-5CB7-4FC0-9B92-6E0E6CC411F7}" type="sibTrans" cxnId="{63E75B7C-7B41-4528-A2C1-5337EB3AB87A}">
      <dgm:prSet/>
      <dgm:spPr/>
      <dgm:t>
        <a:bodyPr/>
        <a:lstStyle/>
        <a:p>
          <a:endParaRPr lang="en-US"/>
        </a:p>
      </dgm:t>
    </dgm:pt>
    <dgm:pt modelId="{EBA3DC64-98FF-49EA-8BDC-EB2958984192}">
      <dgm:prSet/>
      <dgm:spPr/>
      <dgm:t>
        <a:bodyPr/>
        <a:lstStyle/>
        <a:p>
          <a:pPr>
            <a:lnSpc>
              <a:spcPct val="100000"/>
            </a:lnSpc>
          </a:pPr>
          <a:r>
            <a:rPr lang="en-US"/>
            <a:t>Data is computed using a database, User Interface retrieves relevant data when filler speed is inputted</a:t>
          </a:r>
        </a:p>
      </dgm:t>
    </dgm:pt>
    <dgm:pt modelId="{4BF7976E-8806-486B-AA98-130C5BE6E9F8}" type="parTrans" cxnId="{75F33E49-4B17-4306-BAC9-F14F9D8031BA}">
      <dgm:prSet/>
      <dgm:spPr/>
      <dgm:t>
        <a:bodyPr/>
        <a:lstStyle/>
        <a:p>
          <a:endParaRPr lang="en-US"/>
        </a:p>
      </dgm:t>
    </dgm:pt>
    <dgm:pt modelId="{DA593AE5-01D5-4250-A292-2AB59B71ED97}" type="sibTrans" cxnId="{75F33E49-4B17-4306-BAC9-F14F9D8031BA}">
      <dgm:prSet/>
      <dgm:spPr/>
      <dgm:t>
        <a:bodyPr/>
        <a:lstStyle/>
        <a:p>
          <a:endParaRPr lang="en-US"/>
        </a:p>
      </dgm:t>
    </dgm:pt>
    <dgm:pt modelId="{AC8F31E0-4D08-4706-B201-E6AE17B77CB7}" type="pres">
      <dgm:prSet presAssocID="{21BD1D8A-D103-4761-9F43-EB8EAC4B42E0}" presName="root" presStyleCnt="0">
        <dgm:presLayoutVars>
          <dgm:dir/>
          <dgm:resizeHandles val="exact"/>
        </dgm:presLayoutVars>
      </dgm:prSet>
      <dgm:spPr/>
    </dgm:pt>
    <dgm:pt modelId="{20109C6B-EA89-4F8F-9E68-8D71F5C345D5}" type="pres">
      <dgm:prSet presAssocID="{82DF0C74-5F50-490D-A347-339FAA6A5A28}" presName="compNode" presStyleCnt="0"/>
      <dgm:spPr/>
    </dgm:pt>
    <dgm:pt modelId="{FBADDF65-F4CC-470E-AEEA-1BE8720D4413}" type="pres">
      <dgm:prSet presAssocID="{82DF0C74-5F50-490D-A347-339FAA6A5A28}" presName="bgRect" presStyleLbl="bgShp" presStyleIdx="0" presStyleCnt="4"/>
      <dgm:spPr/>
    </dgm:pt>
    <dgm:pt modelId="{53AA0692-8FCE-40D8-82D5-29D9B67AFF34}" type="pres">
      <dgm:prSet presAssocID="{82DF0C74-5F50-490D-A347-339FAA6A5A28}"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atabase"/>
        </a:ext>
      </dgm:extLst>
    </dgm:pt>
    <dgm:pt modelId="{C52272E2-4DF9-4C0C-8B78-6AB4FBD69A91}" type="pres">
      <dgm:prSet presAssocID="{82DF0C74-5F50-490D-A347-339FAA6A5A28}" presName="spaceRect" presStyleCnt="0"/>
      <dgm:spPr/>
    </dgm:pt>
    <dgm:pt modelId="{A1C58E0C-5B60-459A-A080-FB4C291EBB2F}" type="pres">
      <dgm:prSet presAssocID="{82DF0C74-5F50-490D-A347-339FAA6A5A28}" presName="parTx" presStyleLbl="revTx" presStyleIdx="0" presStyleCnt="5">
        <dgm:presLayoutVars>
          <dgm:chMax val="0"/>
          <dgm:chPref val="0"/>
        </dgm:presLayoutVars>
      </dgm:prSet>
      <dgm:spPr/>
    </dgm:pt>
    <dgm:pt modelId="{7B54E0DA-DDD2-4D4D-A30F-0E6EDE44DDC7}" type="pres">
      <dgm:prSet presAssocID="{82DF0C74-5F50-490D-A347-339FAA6A5A28}" presName="desTx" presStyleLbl="revTx" presStyleIdx="1" presStyleCnt="5">
        <dgm:presLayoutVars/>
      </dgm:prSet>
      <dgm:spPr/>
    </dgm:pt>
    <dgm:pt modelId="{666A86E6-C3E1-4809-A34A-E39B479E7EB4}" type="pres">
      <dgm:prSet presAssocID="{8412D9FD-C37E-4F38-8E3B-79FF86F3EFB5}" presName="sibTrans" presStyleCnt="0"/>
      <dgm:spPr/>
    </dgm:pt>
    <dgm:pt modelId="{7D6E2D3C-00E4-47B9-9CC0-65C3B902E727}" type="pres">
      <dgm:prSet presAssocID="{008E27B1-0805-454A-AD8E-549BD7035196}" presName="compNode" presStyleCnt="0"/>
      <dgm:spPr/>
    </dgm:pt>
    <dgm:pt modelId="{49D2967E-F9F0-4E8D-A586-05A521908CB9}" type="pres">
      <dgm:prSet presAssocID="{008E27B1-0805-454A-AD8E-549BD7035196}" presName="bgRect" presStyleLbl="bgShp" presStyleIdx="1" presStyleCnt="4"/>
      <dgm:spPr/>
    </dgm:pt>
    <dgm:pt modelId="{0697FD38-1409-43AF-B933-79964A5C9F52}" type="pres">
      <dgm:prSet presAssocID="{008E27B1-0805-454A-AD8E-549BD7035196}"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ar chart"/>
        </a:ext>
      </dgm:extLst>
    </dgm:pt>
    <dgm:pt modelId="{85E1E2BD-5809-46C3-A8E8-D4D193C47D80}" type="pres">
      <dgm:prSet presAssocID="{008E27B1-0805-454A-AD8E-549BD7035196}" presName="spaceRect" presStyleCnt="0"/>
      <dgm:spPr/>
    </dgm:pt>
    <dgm:pt modelId="{4143911B-992D-48B3-81F9-3BCC4C368B35}" type="pres">
      <dgm:prSet presAssocID="{008E27B1-0805-454A-AD8E-549BD7035196}" presName="parTx" presStyleLbl="revTx" presStyleIdx="2" presStyleCnt="5">
        <dgm:presLayoutVars>
          <dgm:chMax val="0"/>
          <dgm:chPref val="0"/>
        </dgm:presLayoutVars>
      </dgm:prSet>
      <dgm:spPr/>
    </dgm:pt>
    <dgm:pt modelId="{7DC73654-FC33-4840-A668-1C751BF7A800}" type="pres">
      <dgm:prSet presAssocID="{DC77F105-E5ED-49E0-96F2-8B3B77DAF868}" presName="sibTrans" presStyleCnt="0"/>
      <dgm:spPr/>
    </dgm:pt>
    <dgm:pt modelId="{DF3243A7-148F-4CB5-BACA-1EC0098716AD}" type="pres">
      <dgm:prSet presAssocID="{DB921733-B3FC-4394-AA24-A16F68740754}" presName="compNode" presStyleCnt="0"/>
      <dgm:spPr/>
    </dgm:pt>
    <dgm:pt modelId="{BCFD3571-401E-4D9A-9A07-935A1D391D57}" type="pres">
      <dgm:prSet presAssocID="{DB921733-B3FC-4394-AA24-A16F68740754}" presName="bgRect" presStyleLbl="bgShp" presStyleIdx="2" presStyleCnt="4"/>
      <dgm:spPr/>
    </dgm:pt>
    <dgm:pt modelId="{7CAEF23D-ACD0-4A6F-8B77-3A903241E194}" type="pres">
      <dgm:prSet presAssocID="{DB921733-B3FC-4394-AA24-A16F68740754}"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eckmark"/>
        </a:ext>
      </dgm:extLst>
    </dgm:pt>
    <dgm:pt modelId="{CEE88079-4C1C-42CA-8D63-12C3EA05462B}" type="pres">
      <dgm:prSet presAssocID="{DB921733-B3FC-4394-AA24-A16F68740754}" presName="spaceRect" presStyleCnt="0"/>
      <dgm:spPr/>
    </dgm:pt>
    <dgm:pt modelId="{D6381C0C-EB10-4B76-93BB-C809266526D6}" type="pres">
      <dgm:prSet presAssocID="{DB921733-B3FC-4394-AA24-A16F68740754}" presName="parTx" presStyleLbl="revTx" presStyleIdx="3" presStyleCnt="5">
        <dgm:presLayoutVars>
          <dgm:chMax val="0"/>
          <dgm:chPref val="0"/>
        </dgm:presLayoutVars>
      </dgm:prSet>
      <dgm:spPr/>
    </dgm:pt>
    <dgm:pt modelId="{DCD72D13-9DBB-4BA8-BE14-AA69DDBB7B71}" type="pres">
      <dgm:prSet presAssocID="{E401C250-5CB7-4FC0-9B92-6E0E6CC411F7}" presName="sibTrans" presStyleCnt="0"/>
      <dgm:spPr/>
    </dgm:pt>
    <dgm:pt modelId="{65642871-10D2-4037-93B3-29827D0153D1}" type="pres">
      <dgm:prSet presAssocID="{EBA3DC64-98FF-49EA-8BDC-EB2958984192}" presName="compNode" presStyleCnt="0"/>
      <dgm:spPr/>
    </dgm:pt>
    <dgm:pt modelId="{F48F23C5-7A82-4F41-A739-698A4F2C5A22}" type="pres">
      <dgm:prSet presAssocID="{EBA3DC64-98FF-49EA-8BDC-EB2958984192}" presName="bgRect" presStyleLbl="bgShp" presStyleIdx="3" presStyleCnt="4"/>
      <dgm:spPr/>
    </dgm:pt>
    <dgm:pt modelId="{E32748F5-6FE8-425F-B253-2551A02F21DE}" type="pres">
      <dgm:prSet presAssocID="{EBA3DC64-98FF-49EA-8BDC-EB2958984192}"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Processor"/>
        </a:ext>
      </dgm:extLst>
    </dgm:pt>
    <dgm:pt modelId="{C1225039-A71B-4BFE-8029-00E80F46B65C}" type="pres">
      <dgm:prSet presAssocID="{EBA3DC64-98FF-49EA-8BDC-EB2958984192}" presName="spaceRect" presStyleCnt="0"/>
      <dgm:spPr/>
    </dgm:pt>
    <dgm:pt modelId="{294A6E89-4506-4B90-8009-3C335EDAAD20}" type="pres">
      <dgm:prSet presAssocID="{EBA3DC64-98FF-49EA-8BDC-EB2958984192}" presName="parTx" presStyleLbl="revTx" presStyleIdx="4" presStyleCnt="5">
        <dgm:presLayoutVars>
          <dgm:chMax val="0"/>
          <dgm:chPref val="0"/>
        </dgm:presLayoutVars>
      </dgm:prSet>
      <dgm:spPr/>
    </dgm:pt>
  </dgm:ptLst>
  <dgm:cxnLst>
    <dgm:cxn modelId="{9707ED1A-70EA-4456-84DF-3C38022FAF47}" type="presOf" srcId="{82DF0C74-5F50-490D-A347-339FAA6A5A28}" destId="{A1C58E0C-5B60-459A-A080-FB4C291EBB2F}" srcOrd="0" destOrd="0" presId="urn:microsoft.com/office/officeart/2018/2/layout/IconVerticalSolidList"/>
    <dgm:cxn modelId="{7BAB6C40-E8CA-40EB-A05B-A51F6060549E}" type="presOf" srcId="{21BD1D8A-D103-4761-9F43-EB8EAC4B42E0}" destId="{AC8F31E0-4D08-4706-B201-E6AE17B77CB7}" srcOrd="0" destOrd="0" presId="urn:microsoft.com/office/officeart/2018/2/layout/IconVerticalSolidList"/>
    <dgm:cxn modelId="{828EBB5D-62E8-4A38-883C-0AB65891DE0B}" type="presOf" srcId="{EBA3DC64-98FF-49EA-8BDC-EB2958984192}" destId="{294A6E89-4506-4B90-8009-3C335EDAAD20}" srcOrd="0" destOrd="0" presId="urn:microsoft.com/office/officeart/2018/2/layout/IconVerticalSolidList"/>
    <dgm:cxn modelId="{D26A8B5F-EB93-459D-89BC-C4EDC8935722}" type="presOf" srcId="{DB921733-B3FC-4394-AA24-A16F68740754}" destId="{D6381C0C-EB10-4B76-93BB-C809266526D6}" srcOrd="0" destOrd="0" presId="urn:microsoft.com/office/officeart/2018/2/layout/IconVerticalSolidList"/>
    <dgm:cxn modelId="{C9B1A767-216C-428E-B33E-9B1261C8F9BC}" srcId="{21BD1D8A-D103-4761-9F43-EB8EAC4B42E0}" destId="{82DF0C74-5F50-490D-A347-339FAA6A5A28}" srcOrd="0" destOrd="0" parTransId="{AC2D5CA7-6BF3-4EE7-8A90-25ED497B421F}" sibTransId="{8412D9FD-C37E-4F38-8E3B-79FF86F3EFB5}"/>
    <dgm:cxn modelId="{75F33E49-4B17-4306-BAC9-F14F9D8031BA}" srcId="{21BD1D8A-D103-4761-9F43-EB8EAC4B42E0}" destId="{EBA3DC64-98FF-49EA-8BDC-EB2958984192}" srcOrd="3" destOrd="0" parTransId="{4BF7976E-8806-486B-AA98-130C5BE6E9F8}" sibTransId="{DA593AE5-01D5-4250-A292-2AB59B71ED97}"/>
    <dgm:cxn modelId="{C6DEAA69-67F3-44A7-B05F-8CA75E430816}" srcId="{21BD1D8A-D103-4761-9F43-EB8EAC4B42E0}" destId="{008E27B1-0805-454A-AD8E-549BD7035196}" srcOrd="1" destOrd="0" parTransId="{9C522F73-E2F5-48A4-A9EC-8DB5900CF34D}" sibTransId="{DC77F105-E5ED-49E0-96F2-8B3B77DAF868}"/>
    <dgm:cxn modelId="{26487475-4944-433F-9855-31CC297FCB52}" type="presOf" srcId="{008E27B1-0805-454A-AD8E-549BD7035196}" destId="{4143911B-992D-48B3-81F9-3BCC4C368B35}" srcOrd="0" destOrd="0" presId="urn:microsoft.com/office/officeart/2018/2/layout/IconVerticalSolidList"/>
    <dgm:cxn modelId="{63E75B7C-7B41-4528-A2C1-5337EB3AB87A}" srcId="{21BD1D8A-D103-4761-9F43-EB8EAC4B42E0}" destId="{DB921733-B3FC-4394-AA24-A16F68740754}" srcOrd="2" destOrd="0" parTransId="{9CD1C0B1-5F86-4395-87BD-389318CCD4F0}" sibTransId="{E401C250-5CB7-4FC0-9B92-6E0E6CC411F7}"/>
    <dgm:cxn modelId="{7AF5D3A0-4D98-4198-8A5B-BE709C0C5CF7}" type="presOf" srcId="{70E75D54-AD4E-46D6-83F0-2930A295EDCD}" destId="{7B54E0DA-DDD2-4D4D-A30F-0E6EDE44DDC7}" srcOrd="0" destOrd="0" presId="urn:microsoft.com/office/officeart/2018/2/layout/IconVerticalSolidList"/>
    <dgm:cxn modelId="{163400B2-CF2D-4F2E-BACB-FF724088A26F}" srcId="{82DF0C74-5F50-490D-A347-339FAA6A5A28}" destId="{70E75D54-AD4E-46D6-83F0-2930A295EDCD}" srcOrd="0" destOrd="0" parTransId="{486B5785-5C7C-4C64-8615-7C86038DC921}" sibTransId="{F1354257-AECE-4445-A85D-AEE86805F641}"/>
    <dgm:cxn modelId="{BDD6D7A0-71E1-4CBE-AAFC-669C5EE7AFB8}" type="presParOf" srcId="{AC8F31E0-4D08-4706-B201-E6AE17B77CB7}" destId="{20109C6B-EA89-4F8F-9E68-8D71F5C345D5}" srcOrd="0" destOrd="0" presId="urn:microsoft.com/office/officeart/2018/2/layout/IconVerticalSolidList"/>
    <dgm:cxn modelId="{6B99AD7B-8816-49D6-ADBD-C99295B63702}" type="presParOf" srcId="{20109C6B-EA89-4F8F-9E68-8D71F5C345D5}" destId="{FBADDF65-F4CC-470E-AEEA-1BE8720D4413}" srcOrd="0" destOrd="0" presId="urn:microsoft.com/office/officeart/2018/2/layout/IconVerticalSolidList"/>
    <dgm:cxn modelId="{A79276F7-00CB-47ED-AE00-A62DFE57F261}" type="presParOf" srcId="{20109C6B-EA89-4F8F-9E68-8D71F5C345D5}" destId="{53AA0692-8FCE-40D8-82D5-29D9B67AFF34}" srcOrd="1" destOrd="0" presId="urn:microsoft.com/office/officeart/2018/2/layout/IconVerticalSolidList"/>
    <dgm:cxn modelId="{2E51A795-DCD2-45DB-BEF2-1745CD134887}" type="presParOf" srcId="{20109C6B-EA89-4F8F-9E68-8D71F5C345D5}" destId="{C52272E2-4DF9-4C0C-8B78-6AB4FBD69A91}" srcOrd="2" destOrd="0" presId="urn:microsoft.com/office/officeart/2018/2/layout/IconVerticalSolidList"/>
    <dgm:cxn modelId="{28A3BB08-9E3B-40C5-91A8-406E70C4B319}" type="presParOf" srcId="{20109C6B-EA89-4F8F-9E68-8D71F5C345D5}" destId="{A1C58E0C-5B60-459A-A080-FB4C291EBB2F}" srcOrd="3" destOrd="0" presId="urn:microsoft.com/office/officeart/2018/2/layout/IconVerticalSolidList"/>
    <dgm:cxn modelId="{306F5C87-169F-44DF-8CDC-D447380EF7A6}" type="presParOf" srcId="{20109C6B-EA89-4F8F-9E68-8D71F5C345D5}" destId="{7B54E0DA-DDD2-4D4D-A30F-0E6EDE44DDC7}" srcOrd="4" destOrd="0" presId="urn:microsoft.com/office/officeart/2018/2/layout/IconVerticalSolidList"/>
    <dgm:cxn modelId="{55296F86-679C-4802-8B73-5F5B4E4E174D}" type="presParOf" srcId="{AC8F31E0-4D08-4706-B201-E6AE17B77CB7}" destId="{666A86E6-C3E1-4809-A34A-E39B479E7EB4}" srcOrd="1" destOrd="0" presId="urn:microsoft.com/office/officeart/2018/2/layout/IconVerticalSolidList"/>
    <dgm:cxn modelId="{FA0C13EB-4AFB-4F00-B02B-A0D80788D58B}" type="presParOf" srcId="{AC8F31E0-4D08-4706-B201-E6AE17B77CB7}" destId="{7D6E2D3C-00E4-47B9-9CC0-65C3B902E727}" srcOrd="2" destOrd="0" presId="urn:microsoft.com/office/officeart/2018/2/layout/IconVerticalSolidList"/>
    <dgm:cxn modelId="{AB8E91FA-73DA-44A2-B7A6-657C2042E5CC}" type="presParOf" srcId="{7D6E2D3C-00E4-47B9-9CC0-65C3B902E727}" destId="{49D2967E-F9F0-4E8D-A586-05A521908CB9}" srcOrd="0" destOrd="0" presId="urn:microsoft.com/office/officeart/2018/2/layout/IconVerticalSolidList"/>
    <dgm:cxn modelId="{B9C15701-047F-475A-92F2-2BC601A47EEF}" type="presParOf" srcId="{7D6E2D3C-00E4-47B9-9CC0-65C3B902E727}" destId="{0697FD38-1409-43AF-B933-79964A5C9F52}" srcOrd="1" destOrd="0" presId="urn:microsoft.com/office/officeart/2018/2/layout/IconVerticalSolidList"/>
    <dgm:cxn modelId="{6631A85F-CA40-4454-A4D8-D8DED06C009A}" type="presParOf" srcId="{7D6E2D3C-00E4-47B9-9CC0-65C3B902E727}" destId="{85E1E2BD-5809-46C3-A8E8-D4D193C47D80}" srcOrd="2" destOrd="0" presId="urn:microsoft.com/office/officeart/2018/2/layout/IconVerticalSolidList"/>
    <dgm:cxn modelId="{E727E4B9-7EEF-4404-A334-B024DDB46E33}" type="presParOf" srcId="{7D6E2D3C-00E4-47B9-9CC0-65C3B902E727}" destId="{4143911B-992D-48B3-81F9-3BCC4C368B35}" srcOrd="3" destOrd="0" presId="urn:microsoft.com/office/officeart/2018/2/layout/IconVerticalSolidList"/>
    <dgm:cxn modelId="{87FE1D59-82AF-4469-98B0-F272BE1ADD78}" type="presParOf" srcId="{AC8F31E0-4D08-4706-B201-E6AE17B77CB7}" destId="{7DC73654-FC33-4840-A668-1C751BF7A800}" srcOrd="3" destOrd="0" presId="urn:microsoft.com/office/officeart/2018/2/layout/IconVerticalSolidList"/>
    <dgm:cxn modelId="{49330762-CEEC-46BF-A4F1-0E697268D13D}" type="presParOf" srcId="{AC8F31E0-4D08-4706-B201-E6AE17B77CB7}" destId="{DF3243A7-148F-4CB5-BACA-1EC0098716AD}" srcOrd="4" destOrd="0" presId="urn:microsoft.com/office/officeart/2018/2/layout/IconVerticalSolidList"/>
    <dgm:cxn modelId="{0CCC7053-6537-4730-BFBB-FDC61C425355}" type="presParOf" srcId="{DF3243A7-148F-4CB5-BACA-1EC0098716AD}" destId="{BCFD3571-401E-4D9A-9A07-935A1D391D57}" srcOrd="0" destOrd="0" presId="urn:microsoft.com/office/officeart/2018/2/layout/IconVerticalSolidList"/>
    <dgm:cxn modelId="{526E6F3B-3BC7-4475-B9FE-C52D42969975}" type="presParOf" srcId="{DF3243A7-148F-4CB5-BACA-1EC0098716AD}" destId="{7CAEF23D-ACD0-4A6F-8B77-3A903241E194}" srcOrd="1" destOrd="0" presId="urn:microsoft.com/office/officeart/2018/2/layout/IconVerticalSolidList"/>
    <dgm:cxn modelId="{ED51FACE-698B-4BCA-950F-EF5103C0FA1B}" type="presParOf" srcId="{DF3243A7-148F-4CB5-BACA-1EC0098716AD}" destId="{CEE88079-4C1C-42CA-8D63-12C3EA05462B}" srcOrd="2" destOrd="0" presId="urn:microsoft.com/office/officeart/2018/2/layout/IconVerticalSolidList"/>
    <dgm:cxn modelId="{F4F38B35-D7B5-4C57-820E-1B4C7332DFF5}" type="presParOf" srcId="{DF3243A7-148F-4CB5-BACA-1EC0098716AD}" destId="{D6381C0C-EB10-4B76-93BB-C809266526D6}" srcOrd="3" destOrd="0" presId="urn:microsoft.com/office/officeart/2018/2/layout/IconVerticalSolidList"/>
    <dgm:cxn modelId="{910C5807-C1D1-49DD-AB50-8833537692F3}" type="presParOf" srcId="{AC8F31E0-4D08-4706-B201-E6AE17B77CB7}" destId="{DCD72D13-9DBB-4BA8-BE14-AA69DDBB7B71}" srcOrd="5" destOrd="0" presId="urn:microsoft.com/office/officeart/2018/2/layout/IconVerticalSolidList"/>
    <dgm:cxn modelId="{4228F20F-377D-4659-9A67-63CF3AD9C7E6}" type="presParOf" srcId="{AC8F31E0-4D08-4706-B201-E6AE17B77CB7}" destId="{65642871-10D2-4037-93B3-29827D0153D1}" srcOrd="6" destOrd="0" presId="urn:microsoft.com/office/officeart/2018/2/layout/IconVerticalSolidList"/>
    <dgm:cxn modelId="{6C73C184-EC75-4405-B84F-53F43861212D}" type="presParOf" srcId="{65642871-10D2-4037-93B3-29827D0153D1}" destId="{F48F23C5-7A82-4F41-A739-698A4F2C5A22}" srcOrd="0" destOrd="0" presId="urn:microsoft.com/office/officeart/2018/2/layout/IconVerticalSolidList"/>
    <dgm:cxn modelId="{6D667E2E-C4A8-4A3C-9FCF-E907DE4C9861}" type="presParOf" srcId="{65642871-10D2-4037-93B3-29827D0153D1}" destId="{E32748F5-6FE8-425F-B253-2551A02F21DE}" srcOrd="1" destOrd="0" presId="urn:microsoft.com/office/officeart/2018/2/layout/IconVerticalSolidList"/>
    <dgm:cxn modelId="{3766876F-AF70-4A79-91F5-529EFEF8A0BE}" type="presParOf" srcId="{65642871-10D2-4037-93B3-29827D0153D1}" destId="{C1225039-A71B-4BFE-8029-00E80F46B65C}" srcOrd="2" destOrd="0" presId="urn:microsoft.com/office/officeart/2018/2/layout/IconVerticalSolidList"/>
    <dgm:cxn modelId="{FCD6CF92-8E11-4DCB-B50B-FE1D003B23FB}" type="presParOf" srcId="{65642871-10D2-4037-93B3-29827D0153D1}" destId="{294A6E89-4506-4B90-8009-3C335EDAAD20}"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ADDF65-F4CC-470E-AEEA-1BE8720D4413}">
      <dsp:nvSpPr>
        <dsp:cNvPr id="0" name=""/>
        <dsp:cNvSpPr/>
      </dsp:nvSpPr>
      <dsp:spPr>
        <a:xfrm>
          <a:off x="0" y="2118"/>
          <a:ext cx="6492875" cy="107392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3AA0692-8FCE-40D8-82D5-29D9B67AFF34}">
      <dsp:nvSpPr>
        <dsp:cNvPr id="0" name=""/>
        <dsp:cNvSpPr/>
      </dsp:nvSpPr>
      <dsp:spPr>
        <a:xfrm>
          <a:off x="324863" y="243752"/>
          <a:ext cx="590660" cy="59066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A1C58E0C-5B60-459A-A080-FB4C291EBB2F}">
      <dsp:nvSpPr>
        <dsp:cNvPr id="0" name=""/>
        <dsp:cNvSpPr/>
      </dsp:nvSpPr>
      <dsp:spPr>
        <a:xfrm>
          <a:off x="1240387" y="2118"/>
          <a:ext cx="2921793" cy="10739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657" tIns="113657" rIns="113657" bIns="113657" numCol="1" spcCol="1270" anchor="ctr" anchorCtr="0">
          <a:noAutofit/>
        </a:bodyPr>
        <a:lstStyle/>
        <a:p>
          <a:pPr marL="0" lvl="0" indent="0" algn="l" defTabSz="800100">
            <a:lnSpc>
              <a:spcPct val="100000"/>
            </a:lnSpc>
            <a:spcBef>
              <a:spcPct val="0"/>
            </a:spcBef>
            <a:spcAft>
              <a:spcPct val="35000"/>
            </a:spcAft>
            <a:buNone/>
          </a:pPr>
          <a:r>
            <a:rPr lang="en-US" sz="1800" kern="1200"/>
            <a:t>Software optimization system</a:t>
          </a:r>
        </a:p>
      </dsp:txBody>
      <dsp:txXfrm>
        <a:off x="1240387" y="2118"/>
        <a:ext cx="2921793" cy="1073928"/>
      </dsp:txXfrm>
    </dsp:sp>
    <dsp:sp modelId="{7B54E0DA-DDD2-4D4D-A30F-0E6EDE44DDC7}">
      <dsp:nvSpPr>
        <dsp:cNvPr id="0" name=""/>
        <dsp:cNvSpPr/>
      </dsp:nvSpPr>
      <dsp:spPr>
        <a:xfrm>
          <a:off x="4162181" y="2118"/>
          <a:ext cx="2330693" cy="10739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657" tIns="113657" rIns="113657" bIns="113657" numCol="1" spcCol="1270" anchor="ctr" anchorCtr="0">
          <a:noAutofit/>
        </a:bodyPr>
        <a:lstStyle/>
        <a:p>
          <a:pPr marL="0" lvl="0" indent="0" algn="l" defTabSz="577850">
            <a:lnSpc>
              <a:spcPct val="100000"/>
            </a:lnSpc>
            <a:spcBef>
              <a:spcPct val="0"/>
            </a:spcBef>
            <a:spcAft>
              <a:spcPct val="35000"/>
            </a:spcAft>
            <a:buNone/>
          </a:pPr>
          <a:r>
            <a:rPr lang="en-US" sz="1300" kern="1200"/>
            <a:t>Includes a Database and Interface</a:t>
          </a:r>
        </a:p>
      </dsp:txBody>
      <dsp:txXfrm>
        <a:off x="4162181" y="2118"/>
        <a:ext cx="2330693" cy="1073928"/>
      </dsp:txXfrm>
    </dsp:sp>
    <dsp:sp modelId="{49D2967E-F9F0-4E8D-A586-05A521908CB9}">
      <dsp:nvSpPr>
        <dsp:cNvPr id="0" name=""/>
        <dsp:cNvSpPr/>
      </dsp:nvSpPr>
      <dsp:spPr>
        <a:xfrm>
          <a:off x="0" y="1344530"/>
          <a:ext cx="6492875" cy="107392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697FD38-1409-43AF-B933-79964A5C9F52}">
      <dsp:nvSpPr>
        <dsp:cNvPr id="0" name=""/>
        <dsp:cNvSpPr/>
      </dsp:nvSpPr>
      <dsp:spPr>
        <a:xfrm>
          <a:off x="324863" y="1586164"/>
          <a:ext cx="590660" cy="59066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4143911B-992D-48B3-81F9-3BCC4C368B35}">
      <dsp:nvSpPr>
        <dsp:cNvPr id="0" name=""/>
        <dsp:cNvSpPr/>
      </dsp:nvSpPr>
      <dsp:spPr>
        <a:xfrm>
          <a:off x="1240387" y="1344530"/>
          <a:ext cx="5252487" cy="10739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657" tIns="113657" rIns="113657" bIns="113657" numCol="1" spcCol="1270" anchor="ctr" anchorCtr="0">
          <a:noAutofit/>
        </a:bodyPr>
        <a:lstStyle/>
        <a:p>
          <a:pPr marL="0" lvl="0" indent="0" algn="l" defTabSz="800100">
            <a:lnSpc>
              <a:spcPct val="100000"/>
            </a:lnSpc>
            <a:spcBef>
              <a:spcPct val="0"/>
            </a:spcBef>
            <a:spcAft>
              <a:spcPct val="35000"/>
            </a:spcAft>
            <a:buNone/>
          </a:pPr>
          <a:r>
            <a:rPr lang="en-US" sz="1800" kern="1200"/>
            <a:t>Comparing client data into ideal data </a:t>
          </a:r>
        </a:p>
      </dsp:txBody>
      <dsp:txXfrm>
        <a:off x="1240387" y="1344530"/>
        <a:ext cx="5252487" cy="1073928"/>
      </dsp:txXfrm>
    </dsp:sp>
    <dsp:sp modelId="{BCFD3571-401E-4D9A-9A07-935A1D391D57}">
      <dsp:nvSpPr>
        <dsp:cNvPr id="0" name=""/>
        <dsp:cNvSpPr/>
      </dsp:nvSpPr>
      <dsp:spPr>
        <a:xfrm>
          <a:off x="0" y="2686941"/>
          <a:ext cx="6492875" cy="107392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CAEF23D-ACD0-4A6F-8B77-3A903241E194}">
      <dsp:nvSpPr>
        <dsp:cNvPr id="0" name=""/>
        <dsp:cNvSpPr/>
      </dsp:nvSpPr>
      <dsp:spPr>
        <a:xfrm>
          <a:off x="324863" y="2928575"/>
          <a:ext cx="590660" cy="59066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D6381C0C-EB10-4B76-93BB-C809266526D6}">
      <dsp:nvSpPr>
        <dsp:cNvPr id="0" name=""/>
        <dsp:cNvSpPr/>
      </dsp:nvSpPr>
      <dsp:spPr>
        <a:xfrm>
          <a:off x="1240387" y="2686941"/>
          <a:ext cx="5252487" cy="10739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657" tIns="113657" rIns="113657" bIns="113657" numCol="1" spcCol="1270" anchor="ctr" anchorCtr="0">
          <a:noAutofit/>
        </a:bodyPr>
        <a:lstStyle/>
        <a:p>
          <a:pPr marL="0" lvl="0" indent="0" algn="l" defTabSz="800100">
            <a:lnSpc>
              <a:spcPct val="100000"/>
            </a:lnSpc>
            <a:spcBef>
              <a:spcPct val="0"/>
            </a:spcBef>
            <a:spcAft>
              <a:spcPct val="35000"/>
            </a:spcAft>
            <a:buNone/>
          </a:pPr>
          <a:r>
            <a:rPr lang="en-US" sz="1800" kern="1200"/>
            <a:t>Efficiency readings, percentage error, and suggestions are delivered as feedback </a:t>
          </a:r>
        </a:p>
      </dsp:txBody>
      <dsp:txXfrm>
        <a:off x="1240387" y="2686941"/>
        <a:ext cx="5252487" cy="1073928"/>
      </dsp:txXfrm>
    </dsp:sp>
    <dsp:sp modelId="{F48F23C5-7A82-4F41-A739-698A4F2C5A22}">
      <dsp:nvSpPr>
        <dsp:cNvPr id="0" name=""/>
        <dsp:cNvSpPr/>
      </dsp:nvSpPr>
      <dsp:spPr>
        <a:xfrm>
          <a:off x="0" y="4029352"/>
          <a:ext cx="6492875" cy="107392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2748F5-6FE8-425F-B253-2551A02F21DE}">
      <dsp:nvSpPr>
        <dsp:cNvPr id="0" name=""/>
        <dsp:cNvSpPr/>
      </dsp:nvSpPr>
      <dsp:spPr>
        <a:xfrm>
          <a:off x="324863" y="4270986"/>
          <a:ext cx="590660" cy="59066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294A6E89-4506-4B90-8009-3C335EDAAD20}">
      <dsp:nvSpPr>
        <dsp:cNvPr id="0" name=""/>
        <dsp:cNvSpPr/>
      </dsp:nvSpPr>
      <dsp:spPr>
        <a:xfrm>
          <a:off x="1240387" y="4029352"/>
          <a:ext cx="5252487" cy="10739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657" tIns="113657" rIns="113657" bIns="113657" numCol="1" spcCol="1270" anchor="ctr" anchorCtr="0">
          <a:noAutofit/>
        </a:bodyPr>
        <a:lstStyle/>
        <a:p>
          <a:pPr marL="0" lvl="0" indent="0" algn="l" defTabSz="800100">
            <a:lnSpc>
              <a:spcPct val="100000"/>
            </a:lnSpc>
            <a:spcBef>
              <a:spcPct val="0"/>
            </a:spcBef>
            <a:spcAft>
              <a:spcPct val="35000"/>
            </a:spcAft>
            <a:buNone/>
          </a:pPr>
          <a:r>
            <a:rPr lang="en-US" sz="1800" kern="1200"/>
            <a:t>Data is computed using a database, User Interface retrieves relevant data when filler speed is inputted</a:t>
          </a:r>
        </a:p>
      </dsp:txBody>
      <dsp:txXfrm>
        <a:off x="1240387" y="4029352"/>
        <a:ext cx="5252487" cy="1073928"/>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B61BEF0D-F0BB-DE4B-95CE-6DB70DBA9567}" type="datetimeFigureOut">
              <a:rPr lang="en-US" dirty="0"/>
              <a:pPr/>
              <a:t>3/26/2023</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33875937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1928101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22474604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10550911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6657844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1123339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7419878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3/26/2023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27810832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3/26/2023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3895276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3/26/2023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1953075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1540405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61BEF0D-F0BB-DE4B-95CE-6DB70DBA9567}" type="datetimeFigureOut">
              <a:rPr lang="en-US" dirty="0"/>
              <a:pPr/>
              <a:t>3/26/2023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40702642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61BEF0D-F0BB-DE4B-95CE-6DB70DBA9567}" type="datetimeFigureOut">
              <a:rPr lang="en-US" dirty="0"/>
              <a:pPr/>
              <a:t>3/26/2023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3839221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1BEF0D-F0BB-DE4B-95CE-6DB70DBA9567}" type="datetimeFigureOut">
              <a:rPr lang="en-US" dirty="0"/>
              <a:pPr/>
              <a:t>3/26/2023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27621370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3/26/2023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15773640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3118225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3918165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3/26/2023</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a:p>
        </p:txBody>
      </p:sp>
    </p:spTree>
    <p:extLst>
      <p:ext uri="{BB962C8B-B14F-4D97-AF65-F5344CB8AC3E}">
        <p14:creationId xmlns:p14="http://schemas.microsoft.com/office/powerpoint/2010/main" val="475463675"/>
      </p:ext>
    </p:extLst>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 id="2147483962" r:id="rId12"/>
    <p:sldLayoutId id="2147483963" r:id="rId13"/>
    <p:sldLayoutId id="2147483964" r:id="rId14"/>
    <p:sldLayoutId id="2147483965" r:id="rId15"/>
    <p:sldLayoutId id="2147483966" r:id="rId16"/>
    <p:sldLayoutId id="2147483967"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4">
            <a:extLst>
              <a:ext uri="{FF2B5EF4-FFF2-40B4-BE49-F238E27FC236}">
                <a16:creationId xmlns:a16="http://schemas.microsoft.com/office/drawing/2014/main" id="{C0815B98-04B5-C413-9DBC-ABF349CCAD50}"/>
              </a:ext>
            </a:extLst>
          </p:cNvPr>
          <p:cNvPicPr>
            <a:picLocks noChangeAspect="1"/>
          </p:cNvPicPr>
          <p:nvPr/>
        </p:nvPicPr>
        <p:blipFill rotWithShape="1">
          <a:blip r:embed="rId2"/>
          <a:srcRect l="6366" r="3298" b="-1"/>
          <a:stretch/>
        </p:blipFill>
        <p:spPr>
          <a:xfrm>
            <a:off x="57893" y="10"/>
            <a:ext cx="12207220" cy="6857990"/>
          </a:xfrm>
          <a:prstGeom prst="rect">
            <a:avLst/>
          </a:prstGeom>
        </p:spPr>
      </p:pic>
    </p:spTree>
    <p:extLst>
      <p:ext uri="{BB962C8B-B14F-4D97-AF65-F5344CB8AC3E}">
        <p14:creationId xmlns:p14="http://schemas.microsoft.com/office/powerpoint/2010/main" val="3366972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25B9E29-52EC-A275-9B7F-DCF7DEE2A0C3}"/>
              </a:ext>
            </a:extLst>
          </p:cNvPr>
          <p:cNvSpPr/>
          <p:nvPr/>
        </p:nvSpPr>
        <p:spPr>
          <a:xfrm>
            <a:off x="-1" y="-135038"/>
            <a:ext cx="13773873" cy="7504251"/>
          </a:xfrm>
          <a:prstGeom prst="rect">
            <a:avLst/>
          </a:prstGeom>
          <a:solidFill>
            <a:schemeClr val="bg1"/>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4" name="Picture 4" descr="A picture containing text, sign&#10;&#10;Description automatically generated">
            <a:extLst>
              <a:ext uri="{FF2B5EF4-FFF2-40B4-BE49-F238E27FC236}">
                <a16:creationId xmlns:a16="http://schemas.microsoft.com/office/drawing/2014/main" id="{D83BF1BA-337A-1967-2C2C-668272D5FD9A}"/>
              </a:ext>
            </a:extLst>
          </p:cNvPr>
          <p:cNvPicPr>
            <a:picLocks noChangeAspect="1"/>
          </p:cNvPicPr>
          <p:nvPr/>
        </p:nvPicPr>
        <p:blipFill>
          <a:blip r:embed="rId2"/>
          <a:stretch>
            <a:fillRect/>
          </a:stretch>
        </p:blipFill>
        <p:spPr>
          <a:xfrm>
            <a:off x="1444907" y="1045697"/>
            <a:ext cx="9167149" cy="4477236"/>
          </a:xfrm>
          <a:prstGeom prst="rect">
            <a:avLst/>
          </a:prstGeom>
        </p:spPr>
      </p:pic>
    </p:spTree>
    <p:extLst>
      <p:ext uri="{BB962C8B-B14F-4D97-AF65-F5344CB8AC3E}">
        <p14:creationId xmlns:p14="http://schemas.microsoft.com/office/powerpoint/2010/main" val="30562949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100000">
              <a:schemeClr val="bg2">
                <a:shade val="64000"/>
                <a:lumMod val="98000"/>
              </a:schemeClr>
            </a:gs>
          </a:gsLst>
          <a:lin ang="5400000" scaled="0"/>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4C52C56-BEF2-4E22-8C8E-A7AC96B03A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20EF8834-6600-3589-38DC-EB87537EBE8C}"/>
              </a:ext>
            </a:extLst>
          </p:cNvPr>
          <p:cNvSpPr>
            <a:spLocks noGrp="1"/>
          </p:cNvSpPr>
          <p:nvPr>
            <p:ph type="title"/>
          </p:nvPr>
        </p:nvSpPr>
        <p:spPr>
          <a:xfrm>
            <a:off x="535021" y="685800"/>
            <a:ext cx="2639962" cy="5105400"/>
          </a:xfrm>
        </p:spPr>
        <p:txBody>
          <a:bodyPr>
            <a:normAutofit/>
          </a:bodyPr>
          <a:lstStyle/>
          <a:p>
            <a:r>
              <a:rPr lang="en-US">
                <a:solidFill>
                  <a:srgbClr val="FFFFFF"/>
                </a:solidFill>
              </a:rPr>
              <a:t>The Problem</a:t>
            </a:r>
          </a:p>
        </p:txBody>
      </p:sp>
      <p:grpSp>
        <p:nvGrpSpPr>
          <p:cNvPr id="14" name="Group 13">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5"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6"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7"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8"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9"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20"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3" name="Content Placeholder 2">
            <a:extLst>
              <a:ext uri="{FF2B5EF4-FFF2-40B4-BE49-F238E27FC236}">
                <a16:creationId xmlns:a16="http://schemas.microsoft.com/office/drawing/2014/main" id="{48035A60-FB39-2338-BBAD-5922B2036467}"/>
              </a:ext>
            </a:extLst>
          </p:cNvPr>
          <p:cNvSpPr>
            <a:spLocks noGrp="1"/>
          </p:cNvSpPr>
          <p:nvPr>
            <p:ph idx="1"/>
          </p:nvPr>
        </p:nvSpPr>
        <p:spPr>
          <a:xfrm>
            <a:off x="4803187" y="2017956"/>
            <a:ext cx="6492875" cy="2958731"/>
          </a:xfrm>
        </p:spPr>
        <p:txBody>
          <a:bodyPr vert="horz" lIns="91440" tIns="45720" rIns="91440" bIns="45720" rtlCol="0" anchor="ctr">
            <a:noAutofit/>
          </a:bodyPr>
          <a:lstStyle/>
          <a:p>
            <a:pPr marL="0" indent="0" defTabSz="306324">
              <a:spcAft>
                <a:spcPts val="402"/>
              </a:spcAft>
              <a:buNone/>
            </a:pPr>
            <a:r>
              <a:rPr lang="en-US" b="1" kern="1200" cap="none">
                <a:effectLst/>
                <a:latin typeface="+mn-lt"/>
                <a:ea typeface="+mn-lt"/>
                <a:cs typeface="+mn-lt"/>
              </a:rPr>
              <a:t>Did you know?</a:t>
            </a:r>
            <a:endParaRPr lang="en-US" b="1" kern="1200" cap="none">
              <a:effectLst/>
              <a:latin typeface="+mn-lt"/>
            </a:endParaRPr>
          </a:p>
          <a:p>
            <a:pPr marL="497205" lvl="1" indent="-191135" defTabSz="306324">
              <a:spcAft>
                <a:spcPts val="402"/>
              </a:spcAft>
              <a:buClr>
                <a:srgbClr val="8D1515"/>
              </a:buClr>
            </a:pPr>
            <a:r>
              <a:rPr lang="en-US" sz="2400" kern="1200" cap="none">
                <a:effectLst/>
                <a:latin typeface="+mn-lt"/>
                <a:ea typeface="+mn-lt"/>
                <a:cs typeface="+mn-lt"/>
              </a:rPr>
              <a:t>Every year, companies lose 20-30% of revenue</a:t>
            </a:r>
            <a:r>
              <a:rPr lang="en-US" sz="2400" b="1" kern="1200" cap="none">
                <a:effectLst/>
                <a:latin typeface="+mn-lt"/>
                <a:ea typeface="+mn-lt"/>
                <a:cs typeface="+mn-lt"/>
              </a:rPr>
              <a:t> </a:t>
            </a:r>
            <a:r>
              <a:rPr lang="en-US" sz="2400" kern="1200" cap="none">
                <a:effectLst/>
                <a:latin typeface="+mn-lt"/>
                <a:ea typeface="+mn-lt"/>
                <a:cs typeface="+mn-lt"/>
              </a:rPr>
              <a:t>due to inefficiency issues</a:t>
            </a:r>
            <a:endParaRPr lang="en-US" sz="2400" kern="1200" cap="none">
              <a:effectLst/>
              <a:latin typeface="+mn-lt"/>
            </a:endParaRPr>
          </a:p>
          <a:p>
            <a:pPr marL="0" indent="0" defTabSz="306324">
              <a:spcAft>
                <a:spcPts val="402"/>
              </a:spcAft>
              <a:buClr>
                <a:srgbClr val="8D1515"/>
              </a:buClr>
              <a:buNone/>
            </a:pPr>
            <a:r>
              <a:rPr lang="en-US" b="1" kern="1200" cap="none">
                <a:effectLst/>
                <a:latin typeface="+mn-lt"/>
                <a:ea typeface="+mn-ea"/>
                <a:cs typeface="+mn-cs"/>
              </a:rPr>
              <a:t>Loss of Efficiency means:</a:t>
            </a:r>
            <a:endParaRPr lang="en-US" b="1" kern="1200" cap="none">
              <a:effectLst/>
              <a:latin typeface="+mn-lt"/>
            </a:endParaRPr>
          </a:p>
          <a:p>
            <a:pPr marL="497205" lvl="1" indent="-191135" defTabSz="306324">
              <a:spcAft>
                <a:spcPts val="402"/>
              </a:spcAft>
              <a:buClr>
                <a:srgbClr val="8D1515"/>
              </a:buClr>
            </a:pPr>
            <a:r>
              <a:rPr lang="en-US" sz="2400" kern="1200" cap="none">
                <a:effectLst/>
                <a:latin typeface="+mn-lt"/>
                <a:ea typeface="+mn-lt"/>
                <a:cs typeface="+mn-lt"/>
              </a:rPr>
              <a:t>Lower revenue </a:t>
            </a:r>
          </a:p>
          <a:p>
            <a:pPr marL="497205" lvl="1" indent="-191135" defTabSz="306324">
              <a:spcAft>
                <a:spcPts val="402"/>
              </a:spcAft>
              <a:buClr>
                <a:srgbClr val="8D1515"/>
              </a:buClr>
            </a:pPr>
            <a:r>
              <a:rPr lang="en-US" sz="2400" kern="1200" cap="none">
                <a:effectLst/>
                <a:latin typeface="+mn-lt"/>
                <a:ea typeface="+mn-lt"/>
                <a:cs typeface="+mn-lt"/>
              </a:rPr>
              <a:t>Wasted Time </a:t>
            </a:r>
          </a:p>
          <a:p>
            <a:pPr marL="497205" lvl="1" indent="-191135" defTabSz="306324">
              <a:spcAft>
                <a:spcPts val="402"/>
              </a:spcAft>
              <a:buClr>
                <a:srgbClr val="8D1515"/>
              </a:buClr>
            </a:pPr>
            <a:r>
              <a:rPr lang="en-US" sz="2400" kern="1200" cap="none">
                <a:effectLst/>
                <a:latin typeface="+mn-lt"/>
                <a:ea typeface="+mn-lt"/>
                <a:cs typeface="+mn-lt"/>
              </a:rPr>
              <a:t>Less Productivity </a:t>
            </a:r>
          </a:p>
          <a:p>
            <a:pPr marL="0" indent="0" defTabSz="306324">
              <a:spcAft>
                <a:spcPts val="402"/>
              </a:spcAft>
              <a:buClr>
                <a:srgbClr val="8D1515"/>
              </a:buClr>
              <a:buNone/>
            </a:pPr>
            <a:r>
              <a:rPr lang="en-US" b="1" kern="1200" cap="none">
                <a:effectLst/>
                <a:latin typeface="+mn-lt"/>
                <a:ea typeface="+mn-lt"/>
                <a:cs typeface="+mn-lt"/>
              </a:rPr>
              <a:t>How do we fix it?</a:t>
            </a:r>
            <a:endParaRPr lang="en-US" b="1" kern="1200" cap="none">
              <a:effectLst/>
              <a:latin typeface="+mn-lt"/>
            </a:endParaRPr>
          </a:p>
          <a:p>
            <a:pPr marL="497205" lvl="1" indent="-191135" defTabSz="306324">
              <a:spcAft>
                <a:spcPts val="402"/>
              </a:spcAft>
              <a:buClr>
                <a:srgbClr val="8D1515"/>
              </a:buClr>
            </a:pPr>
            <a:r>
              <a:rPr lang="en-US" sz="2400" kern="1200" cap="none">
                <a:effectLst/>
                <a:latin typeface="+mn-lt"/>
                <a:ea typeface="+mn-lt"/>
                <a:cs typeface="+mn-lt"/>
              </a:rPr>
              <a:t>Implementation of software technologies</a:t>
            </a:r>
            <a:endParaRPr lang="en-US" sz="2400" kern="1200" cap="none">
              <a:effectLst/>
              <a:latin typeface="+mn-lt"/>
            </a:endParaRPr>
          </a:p>
          <a:p>
            <a:pPr marL="497205" lvl="1" indent="-191135" defTabSz="306324">
              <a:spcAft>
                <a:spcPts val="402"/>
              </a:spcAft>
              <a:buClr>
                <a:srgbClr val="8D1515"/>
              </a:buClr>
            </a:pPr>
            <a:r>
              <a:rPr lang="en-US" sz="2400" kern="1200" cap="none">
                <a:effectLst/>
                <a:latin typeface="+mn-lt"/>
                <a:ea typeface="+mn-lt"/>
                <a:cs typeface="+mn-lt"/>
              </a:rPr>
              <a:t>Data interpretation and analysis  </a:t>
            </a:r>
            <a:endParaRPr lang="en-US" sz="2400" kern="1200" cap="none">
              <a:effectLst/>
              <a:latin typeface="+mn-lt"/>
            </a:endParaRPr>
          </a:p>
          <a:p>
            <a:pPr marL="497205" lvl="1" indent="-191135" defTabSz="306324">
              <a:spcAft>
                <a:spcPts val="402"/>
              </a:spcAft>
              <a:buClr>
                <a:srgbClr val="8D1515"/>
              </a:buClr>
            </a:pPr>
            <a:r>
              <a:rPr lang="en-US" sz="2400" kern="1200" cap="none">
                <a:effectLst/>
                <a:latin typeface="+mn-lt"/>
                <a:ea typeface="+mn-lt"/>
                <a:cs typeface="+mn-lt"/>
              </a:rPr>
              <a:t>Feedback and statistics for improvement </a:t>
            </a:r>
            <a:endParaRPr lang="en-US" sz="2400" kern="1200" cap="none">
              <a:effectLst/>
              <a:latin typeface="+mn-lt"/>
            </a:endParaRPr>
          </a:p>
          <a:p>
            <a:pPr>
              <a:buClr>
                <a:srgbClr val="8D1515"/>
              </a:buClr>
            </a:pPr>
            <a:endParaRPr lang="en-US" sz="1600"/>
          </a:p>
        </p:txBody>
      </p:sp>
      <p:pic>
        <p:nvPicPr>
          <p:cNvPr id="4" name="Picture 4">
            <a:extLst>
              <a:ext uri="{FF2B5EF4-FFF2-40B4-BE49-F238E27FC236}">
                <a16:creationId xmlns:a16="http://schemas.microsoft.com/office/drawing/2014/main" id="{B1EB03FA-8A3D-F0A9-CF1E-92F62D5BA672}"/>
              </a:ext>
            </a:extLst>
          </p:cNvPr>
          <p:cNvPicPr>
            <a:picLocks noChangeAspect="1"/>
          </p:cNvPicPr>
          <p:nvPr/>
        </p:nvPicPr>
        <p:blipFill>
          <a:blip r:embed="rId2"/>
          <a:stretch>
            <a:fillRect/>
          </a:stretch>
        </p:blipFill>
        <p:spPr>
          <a:xfrm>
            <a:off x="10371678" y="4864172"/>
            <a:ext cx="1862056" cy="1862056"/>
          </a:xfrm>
          <a:prstGeom prst="rect">
            <a:avLst/>
          </a:prstGeom>
        </p:spPr>
      </p:pic>
    </p:spTree>
    <p:extLst>
      <p:ext uri="{BB962C8B-B14F-4D97-AF65-F5344CB8AC3E}">
        <p14:creationId xmlns:p14="http://schemas.microsoft.com/office/powerpoint/2010/main" val="12771521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2FCD9B94-D70B-4446-85E5-ACD3904289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7" descr="A picture containing text, sign&#10;&#10;Description automatically generated">
            <a:extLst>
              <a:ext uri="{FF2B5EF4-FFF2-40B4-BE49-F238E27FC236}">
                <a16:creationId xmlns:a16="http://schemas.microsoft.com/office/drawing/2014/main" id="{57ABB112-52C4-7452-61A4-ABB3D0EFA920}"/>
              </a:ext>
            </a:extLst>
          </p:cNvPr>
          <p:cNvPicPr>
            <a:picLocks noChangeAspect="1"/>
          </p:cNvPicPr>
          <p:nvPr/>
        </p:nvPicPr>
        <p:blipFill rotWithShape="1">
          <a:blip r:embed="rId2">
            <a:duotone>
              <a:schemeClr val="bg2">
                <a:shade val="45000"/>
                <a:satMod val="135000"/>
              </a:schemeClr>
              <a:prstClr val="white"/>
            </a:duotone>
            <a:alphaModFix amt="25000"/>
          </a:blip>
          <a:srcRect l="15566" r="9767" b="-1"/>
          <a:stretch/>
        </p:blipFill>
        <p:spPr>
          <a:xfrm>
            <a:off x="20" y="-65841"/>
            <a:ext cx="12191980" cy="7017915"/>
          </a:xfrm>
          <a:prstGeom prst="rect">
            <a:avLst/>
          </a:prstGeom>
        </p:spPr>
      </p:pic>
      <p:sp>
        <p:nvSpPr>
          <p:cNvPr id="2" name="Title 1">
            <a:extLst>
              <a:ext uri="{FF2B5EF4-FFF2-40B4-BE49-F238E27FC236}">
                <a16:creationId xmlns:a16="http://schemas.microsoft.com/office/drawing/2014/main" id="{18AA1E59-716D-BCD4-DEC5-DA20B5CF1199}"/>
              </a:ext>
            </a:extLst>
          </p:cNvPr>
          <p:cNvSpPr>
            <a:spLocks noGrp="1"/>
          </p:cNvSpPr>
          <p:nvPr>
            <p:ph type="title"/>
          </p:nvPr>
        </p:nvSpPr>
        <p:spPr>
          <a:xfrm>
            <a:off x="643467" y="639099"/>
            <a:ext cx="3647493" cy="4965833"/>
          </a:xfrm>
        </p:spPr>
        <p:txBody>
          <a:bodyPr>
            <a:normAutofit/>
          </a:bodyPr>
          <a:lstStyle/>
          <a:p>
            <a:pPr algn="r"/>
            <a:r>
              <a:rPr lang="en-US"/>
              <a:t>Our Process</a:t>
            </a:r>
          </a:p>
        </p:txBody>
      </p:sp>
      <p:cxnSp>
        <p:nvCxnSpPr>
          <p:cNvPr id="14" name="Straight Connector 13">
            <a:extLst>
              <a:ext uri="{FF2B5EF4-FFF2-40B4-BE49-F238E27FC236}">
                <a16:creationId xmlns:a16="http://schemas.microsoft.com/office/drawing/2014/main" id="{3378FF8B-3743-48E1-88E3-F4CADB3DECE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406171"/>
            <a:ext cx="0" cy="3431689"/>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A981ECDD-D9B4-EB5B-2EB3-1E1B36724059}"/>
              </a:ext>
            </a:extLst>
          </p:cNvPr>
          <p:cNvSpPr>
            <a:spLocks noGrp="1"/>
          </p:cNvSpPr>
          <p:nvPr>
            <p:ph idx="1"/>
          </p:nvPr>
        </p:nvSpPr>
        <p:spPr>
          <a:xfrm>
            <a:off x="5017568" y="1147099"/>
            <a:ext cx="6591346" cy="4965833"/>
          </a:xfrm>
        </p:spPr>
        <p:txBody>
          <a:bodyPr vert="horz" lIns="91440" tIns="45720" rIns="91440" bIns="45720" rtlCol="0">
            <a:normAutofit/>
          </a:bodyPr>
          <a:lstStyle/>
          <a:p>
            <a:pPr>
              <a:lnSpc>
                <a:spcPct val="90000"/>
              </a:lnSpc>
            </a:pPr>
            <a:r>
              <a:rPr lang="en-US" b="1">
                <a:ea typeface="+mn-lt"/>
                <a:cs typeface="+mn-lt"/>
              </a:rPr>
              <a:t>Emphasize</a:t>
            </a:r>
            <a:r>
              <a:rPr lang="en-US">
                <a:ea typeface="+mn-lt"/>
                <a:cs typeface="+mn-lt"/>
              </a:rPr>
              <a:t>: Identifying what features are required for the product.</a:t>
            </a:r>
            <a:endParaRPr lang="en-US"/>
          </a:p>
          <a:p>
            <a:pPr>
              <a:lnSpc>
                <a:spcPct val="90000"/>
              </a:lnSpc>
              <a:buClr>
                <a:srgbClr val="8D1515"/>
              </a:buClr>
            </a:pPr>
            <a:r>
              <a:rPr lang="en-US" b="1">
                <a:ea typeface="+mn-lt"/>
                <a:cs typeface="+mn-lt"/>
              </a:rPr>
              <a:t>Define</a:t>
            </a:r>
            <a:r>
              <a:rPr lang="en-US">
                <a:ea typeface="+mn-lt"/>
                <a:cs typeface="+mn-lt"/>
              </a:rPr>
              <a:t>: Creating a problem definition that addresses the problem and indicates what the solution is should primarily contain.</a:t>
            </a:r>
            <a:endParaRPr lang="en-US"/>
          </a:p>
          <a:p>
            <a:pPr>
              <a:lnSpc>
                <a:spcPct val="90000"/>
              </a:lnSpc>
              <a:buClr>
                <a:srgbClr val="8D1515"/>
              </a:buClr>
            </a:pPr>
            <a:r>
              <a:rPr lang="en-US" b="1">
                <a:ea typeface="+mn-lt"/>
                <a:cs typeface="+mn-lt"/>
              </a:rPr>
              <a:t>Ideate: </a:t>
            </a:r>
            <a:r>
              <a:rPr lang="en-US">
                <a:ea typeface="+mn-lt"/>
                <a:cs typeface="+mn-lt"/>
              </a:rPr>
              <a:t>Generating concepts of product models and sketches.</a:t>
            </a:r>
            <a:endParaRPr lang="en-US"/>
          </a:p>
          <a:p>
            <a:pPr>
              <a:lnSpc>
                <a:spcPct val="90000"/>
              </a:lnSpc>
              <a:buClr>
                <a:srgbClr val="8D1515"/>
              </a:buClr>
            </a:pPr>
            <a:r>
              <a:rPr lang="en-US" b="1">
                <a:ea typeface="+mn-lt"/>
                <a:cs typeface="+mn-lt"/>
              </a:rPr>
              <a:t>Prototype</a:t>
            </a:r>
            <a:r>
              <a:rPr lang="en-US">
                <a:ea typeface="+mn-lt"/>
                <a:cs typeface="+mn-lt"/>
              </a:rPr>
              <a:t>: Developing specific and comprehensive prototypes encompassing key design criteria.</a:t>
            </a:r>
            <a:endParaRPr lang="en-US"/>
          </a:p>
          <a:p>
            <a:pPr>
              <a:lnSpc>
                <a:spcPct val="90000"/>
              </a:lnSpc>
              <a:buClr>
                <a:srgbClr val="8D1515"/>
              </a:buClr>
            </a:pPr>
            <a:r>
              <a:rPr lang="en-US" b="1">
                <a:ea typeface="+mn-lt"/>
                <a:cs typeface="+mn-lt"/>
              </a:rPr>
              <a:t>Test</a:t>
            </a:r>
            <a:r>
              <a:rPr lang="en-US">
                <a:ea typeface="+mn-lt"/>
                <a:cs typeface="+mn-lt"/>
              </a:rPr>
              <a:t>: Testing the performance and fallibility of specifications in comprehensive prototypes.</a:t>
            </a:r>
            <a:endParaRPr lang="en-US"/>
          </a:p>
          <a:p>
            <a:pPr>
              <a:lnSpc>
                <a:spcPct val="90000"/>
              </a:lnSpc>
              <a:buClr>
                <a:srgbClr val="8D1515"/>
              </a:buClr>
            </a:pPr>
            <a:endParaRPr lang="en-US"/>
          </a:p>
        </p:txBody>
      </p:sp>
    </p:spTree>
    <p:extLst>
      <p:ext uri="{BB962C8B-B14F-4D97-AF65-F5344CB8AC3E}">
        <p14:creationId xmlns:p14="http://schemas.microsoft.com/office/powerpoint/2010/main" val="4253523544"/>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100000">
              <a:schemeClr val="bg2">
                <a:shade val="64000"/>
                <a:lumMod val="9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48D661B-BAEA-42B3-BEDB-13E01DBA4A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5BD2573B-33EA-4868-BD57-87246A078C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CAE387DD-FF5E-4416-A165-4BFED47A684E}"/>
              </a:ext>
            </a:extLst>
          </p:cNvPr>
          <p:cNvSpPr>
            <a:spLocks noGrp="1"/>
          </p:cNvSpPr>
          <p:nvPr>
            <p:ph type="title"/>
          </p:nvPr>
        </p:nvSpPr>
        <p:spPr>
          <a:xfrm>
            <a:off x="535021" y="685800"/>
            <a:ext cx="2639962" cy="5105400"/>
          </a:xfrm>
        </p:spPr>
        <p:txBody>
          <a:bodyPr>
            <a:normAutofit/>
          </a:bodyPr>
          <a:lstStyle/>
          <a:p>
            <a:r>
              <a:rPr lang="en-US">
                <a:solidFill>
                  <a:srgbClr val="FFFFFF"/>
                </a:solidFill>
              </a:rPr>
              <a:t>Our Solution</a:t>
            </a:r>
          </a:p>
        </p:txBody>
      </p:sp>
      <p:grpSp>
        <p:nvGrpSpPr>
          <p:cNvPr id="13" name="Group 12">
            <a:extLst>
              <a:ext uri="{FF2B5EF4-FFF2-40B4-BE49-F238E27FC236}">
                <a16:creationId xmlns:a16="http://schemas.microsoft.com/office/drawing/2014/main" id="{2262EED4-6AA0-4E32-99BF-EC6023E862D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4" name="Freeform 6">
              <a:extLst>
                <a:ext uri="{FF2B5EF4-FFF2-40B4-BE49-F238E27FC236}">
                  <a16:creationId xmlns:a16="http://schemas.microsoft.com/office/drawing/2014/main" id="{187BD93B-D7D8-48E9-A408-63B05280F8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5" name="Freeform 7">
              <a:extLst>
                <a:ext uri="{FF2B5EF4-FFF2-40B4-BE49-F238E27FC236}">
                  <a16:creationId xmlns:a16="http://schemas.microsoft.com/office/drawing/2014/main" id="{F1828682-B626-46A2-929D-B464FFAB3A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6" name="Freeform 8">
              <a:extLst>
                <a:ext uri="{FF2B5EF4-FFF2-40B4-BE49-F238E27FC236}">
                  <a16:creationId xmlns:a16="http://schemas.microsoft.com/office/drawing/2014/main" id="{276D976C-0C91-4A9D-AB86-D8F3C00F1D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7" name="Freeform 9">
              <a:extLst>
                <a:ext uri="{FF2B5EF4-FFF2-40B4-BE49-F238E27FC236}">
                  <a16:creationId xmlns:a16="http://schemas.microsoft.com/office/drawing/2014/main" id="{AF11B071-D1F5-45C3-808F-25505CF196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8" name="Freeform 10">
              <a:extLst>
                <a:ext uri="{FF2B5EF4-FFF2-40B4-BE49-F238E27FC236}">
                  <a16:creationId xmlns:a16="http://schemas.microsoft.com/office/drawing/2014/main" id="{4D2DF285-724E-413F-A89A-E9014EAF0D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9" name="Freeform 11">
              <a:extLst>
                <a:ext uri="{FF2B5EF4-FFF2-40B4-BE49-F238E27FC236}">
                  <a16:creationId xmlns:a16="http://schemas.microsoft.com/office/drawing/2014/main" id="{5305AB29-3364-4389-A321-44024BF214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graphicFrame>
        <p:nvGraphicFramePr>
          <p:cNvPr id="5" name="Content Placeholder 2">
            <a:extLst>
              <a:ext uri="{FF2B5EF4-FFF2-40B4-BE49-F238E27FC236}">
                <a16:creationId xmlns:a16="http://schemas.microsoft.com/office/drawing/2014/main" id="{0300D302-D136-5B5B-98A4-CC6E16E72D22}"/>
              </a:ext>
            </a:extLst>
          </p:cNvPr>
          <p:cNvGraphicFramePr>
            <a:graphicFrameLocks noGrp="1"/>
          </p:cNvGraphicFramePr>
          <p:nvPr>
            <p:ph idx="1"/>
            <p:extLst>
              <p:ext uri="{D42A27DB-BD31-4B8C-83A1-F6EECF244321}">
                <p14:modId xmlns:p14="http://schemas.microsoft.com/office/powerpoint/2010/main" val="3503637910"/>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041659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FCD9B94-D70B-4446-85E5-ACD3904289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Graph on document with pen">
            <a:extLst>
              <a:ext uri="{FF2B5EF4-FFF2-40B4-BE49-F238E27FC236}">
                <a16:creationId xmlns:a16="http://schemas.microsoft.com/office/drawing/2014/main" id="{F56FD617-ABEF-5C1B-AA72-88EB02385503}"/>
              </a:ext>
            </a:extLst>
          </p:cNvPr>
          <p:cNvPicPr>
            <a:picLocks noChangeAspect="1"/>
          </p:cNvPicPr>
          <p:nvPr/>
        </p:nvPicPr>
        <p:blipFill rotWithShape="1">
          <a:blip r:embed="rId2">
            <a:duotone>
              <a:schemeClr val="bg2">
                <a:shade val="45000"/>
                <a:satMod val="135000"/>
              </a:schemeClr>
              <a:prstClr val="white"/>
            </a:duotone>
            <a:alphaModFix amt="25000"/>
          </a:blip>
          <a:srcRect t="983" r="-2" b="14619"/>
          <a:stretch/>
        </p:blipFill>
        <p:spPr>
          <a:xfrm>
            <a:off x="20" y="10"/>
            <a:ext cx="12191980" cy="6857990"/>
          </a:xfrm>
          <a:prstGeom prst="rect">
            <a:avLst/>
          </a:prstGeom>
        </p:spPr>
      </p:pic>
      <p:sp>
        <p:nvSpPr>
          <p:cNvPr id="2" name="Title 1">
            <a:extLst>
              <a:ext uri="{FF2B5EF4-FFF2-40B4-BE49-F238E27FC236}">
                <a16:creationId xmlns:a16="http://schemas.microsoft.com/office/drawing/2014/main" id="{4115AD34-6299-4C14-7606-B4DAFEEAEBD7}"/>
              </a:ext>
            </a:extLst>
          </p:cNvPr>
          <p:cNvSpPr>
            <a:spLocks noGrp="1"/>
          </p:cNvSpPr>
          <p:nvPr>
            <p:ph type="title"/>
          </p:nvPr>
        </p:nvSpPr>
        <p:spPr>
          <a:xfrm>
            <a:off x="643467" y="639099"/>
            <a:ext cx="3647493" cy="4965833"/>
          </a:xfrm>
        </p:spPr>
        <p:txBody>
          <a:bodyPr>
            <a:normAutofit/>
          </a:bodyPr>
          <a:lstStyle/>
          <a:p>
            <a:pPr algn="r"/>
            <a:r>
              <a:rPr lang="en-US" b="0">
                <a:ea typeface="+mj-lt"/>
                <a:cs typeface="+mj-lt"/>
              </a:rPr>
              <a:t>Problem Statement</a:t>
            </a:r>
            <a:endParaRPr lang="en-US"/>
          </a:p>
        </p:txBody>
      </p:sp>
      <p:cxnSp>
        <p:nvCxnSpPr>
          <p:cNvPr id="11" name="Straight Connector 10">
            <a:extLst>
              <a:ext uri="{FF2B5EF4-FFF2-40B4-BE49-F238E27FC236}">
                <a16:creationId xmlns:a16="http://schemas.microsoft.com/office/drawing/2014/main" id="{3378FF8B-3743-48E1-88E3-F4CADB3DECE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406171"/>
            <a:ext cx="0" cy="3431689"/>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A1DB38E8-0D28-B949-B8E2-6BC063F41A1C}"/>
              </a:ext>
            </a:extLst>
          </p:cNvPr>
          <p:cNvSpPr>
            <a:spLocks noGrp="1"/>
          </p:cNvSpPr>
          <p:nvPr>
            <p:ph idx="1"/>
          </p:nvPr>
        </p:nvSpPr>
        <p:spPr>
          <a:xfrm>
            <a:off x="4979938" y="639099"/>
            <a:ext cx="6591346" cy="4965833"/>
          </a:xfrm>
        </p:spPr>
        <p:txBody>
          <a:bodyPr vert="horz" lIns="91440" tIns="45720" rIns="91440" bIns="45720" rtlCol="0">
            <a:normAutofit/>
          </a:bodyPr>
          <a:lstStyle/>
          <a:p>
            <a:r>
              <a:rPr lang="en-US">
                <a:ea typeface="+mn-lt"/>
                <a:cs typeface="+mn-lt"/>
              </a:rPr>
              <a:t>Mill Street Brewery needs a programmed interface that allows the user to impute system and conveyor speeds, resulting in the identification of various regions where the process isn’t running optimally. The product should be usable offline, set production line speeds according to V-curve theory, and result in an overall efficiency increase of at least 2%. In addition, the product will display flexibility by allowing the user to switch between different types of brewery lines (can, bottle, and keg).</a:t>
            </a:r>
            <a:endParaRPr lang="en-US"/>
          </a:p>
          <a:p>
            <a:endParaRPr lang="en-US"/>
          </a:p>
        </p:txBody>
      </p:sp>
    </p:spTree>
    <p:extLst>
      <p:ext uri="{BB962C8B-B14F-4D97-AF65-F5344CB8AC3E}">
        <p14:creationId xmlns:p14="http://schemas.microsoft.com/office/powerpoint/2010/main" val="3743447250"/>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21769E6-6A2F-4023-9C9A-969AFA634D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a:extLst>
              <a:ext uri="{FF2B5EF4-FFF2-40B4-BE49-F238E27FC236}">
                <a16:creationId xmlns:a16="http://schemas.microsoft.com/office/drawing/2014/main" id="{D903E110-19EA-E6BC-C3BA-E2816658AB8C}"/>
              </a:ext>
            </a:extLst>
          </p:cNvPr>
          <p:cNvPicPr>
            <a:picLocks noChangeAspect="1"/>
          </p:cNvPicPr>
          <p:nvPr/>
        </p:nvPicPr>
        <p:blipFill rotWithShape="1">
          <a:blip r:embed="rId3"/>
          <a:srcRect l="9091" t="30478" r="1" b="20687"/>
          <a:stretch/>
        </p:blipFill>
        <p:spPr>
          <a:xfrm>
            <a:off x="20" y="10"/>
            <a:ext cx="12191980" cy="6857990"/>
          </a:xfrm>
          <a:prstGeom prst="rect">
            <a:avLst/>
          </a:prstGeom>
        </p:spPr>
      </p:pic>
      <p:sp>
        <p:nvSpPr>
          <p:cNvPr id="11" name="Freeform 15">
            <a:extLst>
              <a:ext uri="{FF2B5EF4-FFF2-40B4-BE49-F238E27FC236}">
                <a16:creationId xmlns:a16="http://schemas.microsoft.com/office/drawing/2014/main" id="{41DE3563-FE44-4682-B3F5-E0AA18B0A3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flipH="1">
            <a:off x="3005669" y="-16933"/>
            <a:ext cx="9220200" cy="6891867"/>
          </a:xfrm>
          <a:custGeom>
            <a:avLst/>
            <a:gdLst>
              <a:gd name="connsiteX0" fmla="*/ 5427133 w 7340600"/>
              <a:gd name="connsiteY0" fmla="*/ 8466 h 6883400"/>
              <a:gd name="connsiteX1" fmla="*/ 4783666 w 7340600"/>
              <a:gd name="connsiteY1" fmla="*/ 2573866 h 6883400"/>
              <a:gd name="connsiteX2" fmla="*/ 7340600 w 7340600"/>
              <a:gd name="connsiteY2" fmla="*/ 6874933 h 6883400"/>
              <a:gd name="connsiteX3" fmla="*/ 0 w 7340600"/>
              <a:gd name="connsiteY3" fmla="*/ 6883400 h 6883400"/>
              <a:gd name="connsiteX4" fmla="*/ 8466 w 7340600"/>
              <a:gd name="connsiteY4" fmla="*/ 0 h 6883400"/>
              <a:gd name="connsiteX5" fmla="*/ 5427133 w 7340600"/>
              <a:gd name="connsiteY5" fmla="*/ 8466 h 6883400"/>
              <a:gd name="connsiteX0" fmla="*/ 8382001 w 10295468"/>
              <a:gd name="connsiteY0" fmla="*/ 8466 h 6883400"/>
              <a:gd name="connsiteX1" fmla="*/ 7738534 w 10295468"/>
              <a:gd name="connsiteY1" fmla="*/ 2573866 h 6883400"/>
              <a:gd name="connsiteX2" fmla="*/ 10295468 w 10295468"/>
              <a:gd name="connsiteY2" fmla="*/ 6874933 h 6883400"/>
              <a:gd name="connsiteX3" fmla="*/ 2954868 w 10295468"/>
              <a:gd name="connsiteY3" fmla="*/ 6883400 h 6883400"/>
              <a:gd name="connsiteX4" fmla="*/ 0 w 10295468"/>
              <a:gd name="connsiteY4" fmla="*/ 0 h 6883400"/>
              <a:gd name="connsiteX5" fmla="*/ 8382001 w 10295468"/>
              <a:gd name="connsiteY5" fmla="*/ 8466 h 6883400"/>
              <a:gd name="connsiteX0" fmla="*/ 8382001 w 10295468"/>
              <a:gd name="connsiteY0" fmla="*/ 8466 h 6891867"/>
              <a:gd name="connsiteX1" fmla="*/ 7738534 w 10295468"/>
              <a:gd name="connsiteY1" fmla="*/ 2573866 h 6891867"/>
              <a:gd name="connsiteX2" fmla="*/ 10295468 w 10295468"/>
              <a:gd name="connsiteY2" fmla="*/ 6874933 h 6891867"/>
              <a:gd name="connsiteX3" fmla="*/ 16935 w 10295468"/>
              <a:gd name="connsiteY3" fmla="*/ 6891867 h 6891867"/>
              <a:gd name="connsiteX4" fmla="*/ 0 w 10295468"/>
              <a:gd name="connsiteY4" fmla="*/ 0 h 6891867"/>
              <a:gd name="connsiteX5" fmla="*/ 8382001 w 10295468"/>
              <a:gd name="connsiteY5" fmla="*/ 8466 h 6891867"/>
              <a:gd name="connsiteX0" fmla="*/ 8382001 w 8382001"/>
              <a:gd name="connsiteY0" fmla="*/ 8466 h 6891867"/>
              <a:gd name="connsiteX1" fmla="*/ 7738534 w 8382001"/>
              <a:gd name="connsiteY1" fmla="*/ 2573866 h 6891867"/>
              <a:gd name="connsiteX2" fmla="*/ 7340602 w 8382001"/>
              <a:gd name="connsiteY2" fmla="*/ 6883400 h 6891867"/>
              <a:gd name="connsiteX3" fmla="*/ 16935 w 8382001"/>
              <a:gd name="connsiteY3" fmla="*/ 6891867 h 6891867"/>
              <a:gd name="connsiteX4" fmla="*/ 0 w 8382001"/>
              <a:gd name="connsiteY4" fmla="*/ 0 h 6891867"/>
              <a:gd name="connsiteX5" fmla="*/ 8382001 w 8382001"/>
              <a:gd name="connsiteY5" fmla="*/ 8466 h 6891867"/>
              <a:gd name="connsiteX0" fmla="*/ 8382001 w 9220200"/>
              <a:gd name="connsiteY0" fmla="*/ 8466 h 6891867"/>
              <a:gd name="connsiteX1" fmla="*/ 9220200 w 9220200"/>
              <a:gd name="connsiteY1" fmla="*/ 5350932 h 6891867"/>
              <a:gd name="connsiteX2" fmla="*/ 7340602 w 9220200"/>
              <a:gd name="connsiteY2" fmla="*/ 6883400 h 6891867"/>
              <a:gd name="connsiteX3" fmla="*/ 16935 w 9220200"/>
              <a:gd name="connsiteY3" fmla="*/ 6891867 h 6891867"/>
              <a:gd name="connsiteX4" fmla="*/ 0 w 9220200"/>
              <a:gd name="connsiteY4" fmla="*/ 0 h 6891867"/>
              <a:gd name="connsiteX5" fmla="*/ 8382001 w 9220200"/>
              <a:gd name="connsiteY5" fmla="*/ 8466 h 6891867"/>
              <a:gd name="connsiteX0" fmla="*/ 8382001 w 9220200"/>
              <a:gd name="connsiteY0" fmla="*/ 8466 h 6891867"/>
              <a:gd name="connsiteX1" fmla="*/ 9220200 w 9220200"/>
              <a:gd name="connsiteY1" fmla="*/ 5350932 h 6891867"/>
              <a:gd name="connsiteX2" fmla="*/ 7298269 w 9220200"/>
              <a:gd name="connsiteY2" fmla="*/ 6883400 h 6891867"/>
              <a:gd name="connsiteX3" fmla="*/ 16935 w 9220200"/>
              <a:gd name="connsiteY3" fmla="*/ 6891867 h 6891867"/>
              <a:gd name="connsiteX4" fmla="*/ 0 w 9220200"/>
              <a:gd name="connsiteY4" fmla="*/ 0 h 6891867"/>
              <a:gd name="connsiteX5" fmla="*/ 8382001 w 9220200"/>
              <a:gd name="connsiteY5" fmla="*/ 8466 h 6891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20200" h="6891867">
                <a:moveTo>
                  <a:pt x="8382001" y="8466"/>
                </a:moveTo>
                <a:lnTo>
                  <a:pt x="9220200" y="5350932"/>
                </a:lnTo>
                <a:lnTo>
                  <a:pt x="7298269" y="6883400"/>
                </a:lnTo>
                <a:lnTo>
                  <a:pt x="16935" y="6891867"/>
                </a:lnTo>
                <a:lnTo>
                  <a:pt x="0" y="0"/>
                </a:lnTo>
                <a:lnTo>
                  <a:pt x="8382001" y="8466"/>
                </a:lnTo>
                <a:close/>
              </a:path>
            </a:pathLst>
          </a:custGeom>
          <a:solidFill>
            <a:schemeClr val="tx1">
              <a:lumMod val="95000"/>
              <a:lumOff val="5000"/>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7E83F963-B9F6-4248-912A-BE582EFC16B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360612" y="0"/>
            <a:ext cx="2436813" cy="6858001"/>
            <a:chOff x="1320800" y="0"/>
            <a:chExt cx="2436813" cy="6858001"/>
          </a:xfrm>
        </p:grpSpPr>
        <p:sp>
          <p:nvSpPr>
            <p:cNvPr id="14" name="Freeform 6">
              <a:extLst>
                <a:ext uri="{FF2B5EF4-FFF2-40B4-BE49-F238E27FC236}">
                  <a16:creationId xmlns:a16="http://schemas.microsoft.com/office/drawing/2014/main" id="{47FD880B-DA95-4A0B-9298-8EC96663E9D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5" name="Freeform 7">
              <a:extLst>
                <a:ext uri="{FF2B5EF4-FFF2-40B4-BE49-F238E27FC236}">
                  <a16:creationId xmlns:a16="http://schemas.microsoft.com/office/drawing/2014/main" id="{074FE560-05E6-4174-910E-954765C03F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6" name="Freeform 8">
              <a:extLst>
                <a:ext uri="{FF2B5EF4-FFF2-40B4-BE49-F238E27FC236}">
                  <a16:creationId xmlns:a16="http://schemas.microsoft.com/office/drawing/2014/main" id="{6E66F806-BB41-437D-A6F5-EF38B905B1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7" name="Freeform 9">
              <a:extLst>
                <a:ext uri="{FF2B5EF4-FFF2-40B4-BE49-F238E27FC236}">
                  <a16:creationId xmlns:a16="http://schemas.microsoft.com/office/drawing/2014/main" id="{F7FCB6E1-7EFB-4C62-B998-3BDD4158C7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8" name="Freeform 10">
              <a:extLst>
                <a:ext uri="{FF2B5EF4-FFF2-40B4-BE49-F238E27FC236}">
                  <a16:creationId xmlns:a16="http://schemas.microsoft.com/office/drawing/2014/main" id="{A88CA256-E10C-44C7-AECB-169D80F3D7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9" name="Freeform 11">
              <a:extLst>
                <a:ext uri="{FF2B5EF4-FFF2-40B4-BE49-F238E27FC236}">
                  <a16:creationId xmlns:a16="http://schemas.microsoft.com/office/drawing/2014/main" id="{B922EDC1-00A2-467E-8E99-8DD1326790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1">
            <a:extLst>
              <a:ext uri="{FF2B5EF4-FFF2-40B4-BE49-F238E27FC236}">
                <a16:creationId xmlns:a16="http://schemas.microsoft.com/office/drawing/2014/main" id="{F45DA360-CC22-889F-1389-D5DA2E4274F6}"/>
              </a:ext>
            </a:extLst>
          </p:cNvPr>
          <p:cNvSpPr>
            <a:spLocks noGrp="1"/>
          </p:cNvSpPr>
          <p:nvPr>
            <p:ph type="title"/>
          </p:nvPr>
        </p:nvSpPr>
        <p:spPr>
          <a:xfrm>
            <a:off x="3970867" y="558800"/>
            <a:ext cx="7535333" cy="1413933"/>
          </a:xfrm>
        </p:spPr>
        <p:txBody>
          <a:bodyPr>
            <a:normAutofit/>
          </a:bodyPr>
          <a:lstStyle/>
          <a:p>
            <a:r>
              <a:rPr lang="en-US" b="0">
                <a:solidFill>
                  <a:schemeClr val="bg1"/>
                </a:solidFill>
                <a:ea typeface="+mj-lt"/>
                <a:cs typeface="+mj-lt"/>
              </a:rPr>
              <a:t>Design Criteria</a:t>
            </a:r>
            <a:endParaRPr lang="en-US">
              <a:solidFill>
                <a:schemeClr val="bg1"/>
              </a:solidFill>
            </a:endParaRPr>
          </a:p>
        </p:txBody>
      </p:sp>
      <p:sp>
        <p:nvSpPr>
          <p:cNvPr id="3" name="Content Placeholder 2">
            <a:extLst>
              <a:ext uri="{FF2B5EF4-FFF2-40B4-BE49-F238E27FC236}">
                <a16:creationId xmlns:a16="http://schemas.microsoft.com/office/drawing/2014/main" id="{99917C2A-454A-338B-BCB6-F2B037F4B374}"/>
              </a:ext>
            </a:extLst>
          </p:cNvPr>
          <p:cNvSpPr>
            <a:spLocks noGrp="1"/>
          </p:cNvSpPr>
          <p:nvPr>
            <p:ph idx="1"/>
          </p:nvPr>
        </p:nvSpPr>
        <p:spPr>
          <a:xfrm>
            <a:off x="3970867" y="2048933"/>
            <a:ext cx="7532156" cy="3742267"/>
          </a:xfrm>
        </p:spPr>
        <p:txBody>
          <a:bodyPr vert="horz" lIns="91440" tIns="45720" rIns="91440" bIns="45720" rtlCol="0">
            <a:normAutofit/>
          </a:bodyPr>
          <a:lstStyle/>
          <a:p>
            <a:r>
              <a:rPr lang="en-US">
                <a:solidFill>
                  <a:schemeClr val="bg1"/>
                </a:solidFill>
                <a:ea typeface="+mn-lt"/>
                <a:cs typeface="+mn-lt"/>
              </a:rPr>
              <a:t>Offline Flexibility </a:t>
            </a:r>
            <a:endParaRPr lang="en-US">
              <a:solidFill>
                <a:schemeClr val="bg1"/>
              </a:solidFill>
            </a:endParaRPr>
          </a:p>
          <a:p>
            <a:r>
              <a:rPr lang="en-US">
                <a:solidFill>
                  <a:schemeClr val="bg1"/>
                </a:solidFill>
                <a:ea typeface="+mn-lt"/>
                <a:cs typeface="+mn-lt"/>
              </a:rPr>
              <a:t>Aesthetically Pleasing</a:t>
            </a:r>
            <a:endParaRPr lang="en-US">
              <a:solidFill>
                <a:schemeClr val="bg1"/>
              </a:solidFill>
            </a:endParaRPr>
          </a:p>
          <a:p>
            <a:r>
              <a:rPr lang="en-US">
                <a:solidFill>
                  <a:schemeClr val="bg1"/>
                </a:solidFill>
                <a:ea typeface="+mn-lt"/>
                <a:cs typeface="+mn-lt"/>
              </a:rPr>
              <a:t>Easy to Operate/Learn</a:t>
            </a:r>
            <a:endParaRPr lang="en-US">
              <a:solidFill>
                <a:schemeClr val="bg1"/>
              </a:solidFill>
            </a:endParaRPr>
          </a:p>
          <a:p>
            <a:r>
              <a:rPr lang="en-US">
                <a:solidFill>
                  <a:schemeClr val="bg1"/>
                </a:solidFill>
                <a:ea typeface="+mn-lt"/>
                <a:cs typeface="+mn-lt"/>
              </a:rPr>
              <a:t>Provides User with Data to Achieve +2% OEE</a:t>
            </a:r>
            <a:endParaRPr lang="en-US">
              <a:solidFill>
                <a:schemeClr val="bg1"/>
              </a:solidFill>
            </a:endParaRPr>
          </a:p>
          <a:p>
            <a:r>
              <a:rPr lang="en-US">
                <a:solidFill>
                  <a:schemeClr val="bg1"/>
                </a:solidFill>
                <a:ea typeface="+mn-lt"/>
                <a:cs typeface="+mn-lt"/>
              </a:rPr>
              <a:t>Longevity and Low Maintenance</a:t>
            </a:r>
            <a:endParaRPr lang="en-US">
              <a:solidFill>
                <a:schemeClr val="bg1"/>
              </a:solidFill>
            </a:endParaRPr>
          </a:p>
          <a:p>
            <a:endParaRPr lang="en-US">
              <a:solidFill>
                <a:schemeClr val="bg1"/>
              </a:solidFill>
            </a:endParaRPr>
          </a:p>
        </p:txBody>
      </p:sp>
    </p:spTree>
    <p:extLst>
      <p:ext uri="{BB962C8B-B14F-4D97-AF65-F5344CB8AC3E}">
        <p14:creationId xmlns:p14="http://schemas.microsoft.com/office/powerpoint/2010/main" val="25238937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45" name="Rectangle 44">
            <a:extLst>
              <a:ext uri="{FF2B5EF4-FFF2-40B4-BE49-F238E27FC236}">
                <a16:creationId xmlns:a16="http://schemas.microsoft.com/office/drawing/2014/main" id="{6AD30037-67ED-4367-9BE0-45787510BF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 name="Picture 40" descr="Illuminated server room panel">
            <a:extLst>
              <a:ext uri="{FF2B5EF4-FFF2-40B4-BE49-F238E27FC236}">
                <a16:creationId xmlns:a16="http://schemas.microsoft.com/office/drawing/2014/main" id="{2F13C148-4531-090F-380D-99D608E21B2E}"/>
              </a:ext>
            </a:extLst>
          </p:cNvPr>
          <p:cNvPicPr>
            <a:picLocks noChangeAspect="1"/>
          </p:cNvPicPr>
          <p:nvPr/>
        </p:nvPicPr>
        <p:blipFill rotWithShape="1">
          <a:blip r:embed="rId3"/>
          <a:srcRect l="17397" r="31101" b="-3"/>
          <a:stretch/>
        </p:blipFill>
        <p:spPr>
          <a:xfrm>
            <a:off x="6892924" y="10"/>
            <a:ext cx="5299077" cy="6857990"/>
          </a:xfrm>
          <a:custGeom>
            <a:avLst/>
            <a:gdLst/>
            <a:ahLst/>
            <a:cxnLst/>
            <a:rect l="l" t="t" r="r" b="b"/>
            <a:pathLst>
              <a:path w="5299077" h="6858000">
                <a:moveTo>
                  <a:pt x="836871" y="0"/>
                </a:moveTo>
                <a:lnTo>
                  <a:pt x="5299077" y="0"/>
                </a:lnTo>
                <a:lnTo>
                  <a:pt x="5299077" y="6858000"/>
                </a:lnTo>
                <a:lnTo>
                  <a:pt x="1911312" y="6858000"/>
                </a:lnTo>
                <a:lnTo>
                  <a:pt x="0" y="5333999"/>
                </a:lnTo>
                <a:close/>
              </a:path>
            </a:pathLst>
          </a:custGeom>
        </p:spPr>
      </p:pic>
      <p:grpSp>
        <p:nvGrpSpPr>
          <p:cNvPr id="47" name="Group 46">
            <a:extLst>
              <a:ext uri="{FF2B5EF4-FFF2-40B4-BE49-F238E27FC236}">
                <a16:creationId xmlns:a16="http://schemas.microsoft.com/office/drawing/2014/main" id="{50841A4E-5BC1-44B4-83CF-D524E8AEAD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32760" y="0"/>
            <a:ext cx="2436813" cy="6858001"/>
            <a:chOff x="1320800" y="0"/>
            <a:chExt cx="2436813" cy="6858001"/>
          </a:xfrm>
        </p:grpSpPr>
        <p:sp>
          <p:nvSpPr>
            <p:cNvPr id="48" name="Freeform 6">
              <a:extLst>
                <a:ext uri="{FF2B5EF4-FFF2-40B4-BE49-F238E27FC236}">
                  <a16:creationId xmlns:a16="http://schemas.microsoft.com/office/drawing/2014/main" id="{BF371BCC-8954-44E2-8C4F-29DC188727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49" name="Freeform 7">
              <a:extLst>
                <a:ext uri="{FF2B5EF4-FFF2-40B4-BE49-F238E27FC236}">
                  <a16:creationId xmlns:a16="http://schemas.microsoft.com/office/drawing/2014/main" id="{CD3505BE-B420-41C5-BE34-3E7652D37A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50" name="Freeform 8">
              <a:extLst>
                <a:ext uri="{FF2B5EF4-FFF2-40B4-BE49-F238E27FC236}">
                  <a16:creationId xmlns:a16="http://schemas.microsoft.com/office/drawing/2014/main" id="{4B68A05B-A78B-4D59-8CF9-1900731A21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51" name="Freeform 9">
              <a:extLst>
                <a:ext uri="{FF2B5EF4-FFF2-40B4-BE49-F238E27FC236}">
                  <a16:creationId xmlns:a16="http://schemas.microsoft.com/office/drawing/2014/main" id="{84D57A01-C112-4FF2-B5ED-0B762AAD9C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52" name="Freeform 10">
              <a:extLst>
                <a:ext uri="{FF2B5EF4-FFF2-40B4-BE49-F238E27FC236}">
                  <a16:creationId xmlns:a16="http://schemas.microsoft.com/office/drawing/2014/main" id="{6CCCCDF1-5D4F-4CA1-8400-DFBB96BB01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53" name="Freeform 11">
              <a:extLst>
                <a:ext uri="{FF2B5EF4-FFF2-40B4-BE49-F238E27FC236}">
                  <a16:creationId xmlns:a16="http://schemas.microsoft.com/office/drawing/2014/main" id="{20A090B2-5344-43CD-BC70-A6D44F15E8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1">
            <a:extLst>
              <a:ext uri="{FF2B5EF4-FFF2-40B4-BE49-F238E27FC236}">
                <a16:creationId xmlns:a16="http://schemas.microsoft.com/office/drawing/2014/main" id="{EA2C127A-F0BC-58FF-B2A4-BFFAE3267BC2}"/>
              </a:ext>
            </a:extLst>
          </p:cNvPr>
          <p:cNvSpPr>
            <a:spLocks noGrp="1"/>
          </p:cNvSpPr>
          <p:nvPr>
            <p:ph type="title"/>
          </p:nvPr>
        </p:nvSpPr>
        <p:spPr>
          <a:xfrm>
            <a:off x="972080" y="685800"/>
            <a:ext cx="5260680" cy="1752599"/>
          </a:xfrm>
        </p:spPr>
        <p:txBody>
          <a:bodyPr>
            <a:normAutofit/>
          </a:bodyPr>
          <a:lstStyle/>
          <a:p>
            <a:pPr algn="l"/>
            <a:r>
              <a:rPr lang="en-US" b="0">
                <a:ea typeface="+mj-lt"/>
                <a:cs typeface="+mj-lt"/>
              </a:rPr>
              <a:t>Design Assumptions</a:t>
            </a:r>
            <a:endParaRPr lang="en-US"/>
          </a:p>
        </p:txBody>
      </p:sp>
      <p:sp>
        <p:nvSpPr>
          <p:cNvPr id="3" name="Content Placeholder 2">
            <a:extLst>
              <a:ext uri="{FF2B5EF4-FFF2-40B4-BE49-F238E27FC236}">
                <a16:creationId xmlns:a16="http://schemas.microsoft.com/office/drawing/2014/main" id="{498DFFBF-58E6-0CD7-2E10-DB49740D0549}"/>
              </a:ext>
            </a:extLst>
          </p:cNvPr>
          <p:cNvSpPr>
            <a:spLocks noGrp="1"/>
          </p:cNvSpPr>
          <p:nvPr>
            <p:ph idx="1"/>
          </p:nvPr>
        </p:nvSpPr>
        <p:spPr>
          <a:xfrm>
            <a:off x="643468" y="2666999"/>
            <a:ext cx="5260680" cy="3124201"/>
          </a:xfrm>
        </p:spPr>
        <p:txBody>
          <a:bodyPr vert="horz" lIns="91440" tIns="45720" rIns="91440" bIns="45720" rtlCol="0">
            <a:normAutofit/>
          </a:bodyPr>
          <a:lstStyle/>
          <a:p>
            <a:pPr>
              <a:lnSpc>
                <a:spcPct val="90000"/>
              </a:lnSpc>
            </a:pPr>
            <a:r>
              <a:rPr lang="en-US" sz="1900">
                <a:ea typeface="+mn-lt"/>
                <a:cs typeface="+mn-lt"/>
              </a:rPr>
              <a:t>Product will provide data-interpretation and feedback (not data gathering)</a:t>
            </a:r>
            <a:endParaRPr lang="en-US" sz="1900"/>
          </a:p>
          <a:p>
            <a:pPr>
              <a:lnSpc>
                <a:spcPct val="90000"/>
              </a:lnSpc>
            </a:pPr>
            <a:r>
              <a:rPr lang="en-US" sz="1900">
                <a:ea typeface="+mn-lt"/>
                <a:cs typeface="+mn-lt"/>
              </a:rPr>
              <a:t>All client data is considered real and V-Curve produced data is perfectly ideal</a:t>
            </a:r>
            <a:endParaRPr lang="en-US" sz="1900"/>
          </a:p>
          <a:p>
            <a:pPr>
              <a:lnSpc>
                <a:spcPct val="90000"/>
              </a:lnSpc>
            </a:pPr>
            <a:r>
              <a:rPr lang="en-US" sz="1900">
                <a:ea typeface="+mn-lt"/>
                <a:cs typeface="+mn-lt"/>
              </a:rPr>
              <a:t>Data nomenclature will be used to dictate conveyor speeds </a:t>
            </a:r>
            <a:endParaRPr lang="en-US" sz="1900"/>
          </a:p>
          <a:p>
            <a:pPr>
              <a:lnSpc>
                <a:spcPct val="90000"/>
              </a:lnSpc>
            </a:pPr>
            <a:r>
              <a:rPr lang="en-US" sz="1900">
                <a:ea typeface="+mn-lt"/>
                <a:cs typeface="+mn-lt"/>
              </a:rPr>
              <a:t>OEE will be calculated based on overall cpm error</a:t>
            </a:r>
            <a:endParaRPr lang="en-US" sz="1900"/>
          </a:p>
          <a:p>
            <a:pPr>
              <a:lnSpc>
                <a:spcPct val="90000"/>
              </a:lnSpc>
              <a:buClr>
                <a:srgbClr val="8D1515"/>
              </a:buClr>
            </a:pPr>
            <a:r>
              <a:rPr lang="en-US" sz="1900"/>
              <a:t>Filler is the process bottleneck</a:t>
            </a:r>
          </a:p>
          <a:p>
            <a:pPr>
              <a:lnSpc>
                <a:spcPct val="90000"/>
              </a:lnSpc>
            </a:pPr>
            <a:endParaRPr lang="en-US" sz="1900"/>
          </a:p>
        </p:txBody>
      </p:sp>
    </p:spTree>
    <p:extLst>
      <p:ext uri="{BB962C8B-B14F-4D97-AF65-F5344CB8AC3E}">
        <p14:creationId xmlns:p14="http://schemas.microsoft.com/office/powerpoint/2010/main" val="3376356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41FAA6D-0046-4A2F-8E6E-21A4842EC6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Close up photo of colourful graph data">
            <a:extLst>
              <a:ext uri="{FF2B5EF4-FFF2-40B4-BE49-F238E27FC236}">
                <a16:creationId xmlns:a16="http://schemas.microsoft.com/office/drawing/2014/main" id="{E61BE65C-3058-915B-4A65-526E90886652}"/>
              </a:ext>
            </a:extLst>
          </p:cNvPr>
          <p:cNvPicPr>
            <a:picLocks noChangeAspect="1"/>
          </p:cNvPicPr>
          <p:nvPr/>
        </p:nvPicPr>
        <p:blipFill rotWithShape="1">
          <a:blip r:embed="rId3"/>
          <a:srcRect l="55243" t="9090" r="2971" b="8"/>
          <a:stretch/>
        </p:blipFill>
        <p:spPr>
          <a:xfrm>
            <a:off x="20" y="10"/>
            <a:ext cx="4726526" cy="6857990"/>
          </a:xfrm>
          <a:prstGeom prst="rect">
            <a:avLst/>
          </a:prstGeom>
        </p:spPr>
      </p:pic>
      <p:grpSp>
        <p:nvGrpSpPr>
          <p:cNvPr id="11" name="Group 10">
            <a:extLst>
              <a:ext uri="{FF2B5EF4-FFF2-40B4-BE49-F238E27FC236}">
                <a16:creationId xmlns:a16="http://schemas.microsoft.com/office/drawing/2014/main" id="{62E3E11F-3694-4A25-A6CA-2EC311F18B2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290265" y="-12875"/>
            <a:ext cx="2604396" cy="6890194"/>
            <a:chOff x="2199787" y="-12875"/>
            <a:chExt cx="2679011" cy="6890194"/>
          </a:xfrm>
        </p:grpSpPr>
        <p:sp useBgFill="1">
          <p:nvSpPr>
            <p:cNvPr id="12" name="Rectangle 19">
              <a:extLst>
                <a:ext uri="{FF2B5EF4-FFF2-40B4-BE49-F238E27FC236}">
                  <a16:creationId xmlns:a16="http://schemas.microsoft.com/office/drawing/2014/main" id="{80D1B0BD-8DCD-47A1-96F6-2C225035A10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white">
            <a:xfrm>
              <a:off x="2199787" y="-12875"/>
              <a:ext cx="2679011" cy="5301468"/>
            </a:xfrm>
            <a:custGeom>
              <a:avLst/>
              <a:gdLst>
                <a:gd name="connsiteX0" fmla="*/ 0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0 w 2570017"/>
                <a:gd name="connsiteY4" fmla="*/ 0 h 2554287"/>
                <a:gd name="connsiteX0" fmla="*/ 904009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904009 w 2570017"/>
                <a:gd name="connsiteY4" fmla="*/ 0 h 2554287"/>
                <a:gd name="connsiteX0" fmla="*/ 644236 w 2570017"/>
                <a:gd name="connsiteY0" fmla="*/ 10391 h 2554287"/>
                <a:gd name="connsiteX1" fmla="*/ 2570017 w 2570017"/>
                <a:gd name="connsiteY1" fmla="*/ 0 h 2554287"/>
                <a:gd name="connsiteX2" fmla="*/ 2570017 w 2570017"/>
                <a:gd name="connsiteY2" fmla="*/ 2554287 h 2554287"/>
                <a:gd name="connsiteX3" fmla="*/ 0 w 2570017"/>
                <a:gd name="connsiteY3" fmla="*/ 2554287 h 2554287"/>
                <a:gd name="connsiteX4" fmla="*/ 644236 w 2570017"/>
                <a:gd name="connsiteY4" fmla="*/ 10391 h 2554287"/>
                <a:gd name="connsiteX0" fmla="*/ 633845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633845 w 2570017"/>
                <a:gd name="connsiteY4" fmla="*/ 0 h 2554287"/>
                <a:gd name="connsiteX0" fmla="*/ 675409 w 2611581"/>
                <a:gd name="connsiteY0" fmla="*/ 0 h 2554287"/>
                <a:gd name="connsiteX1" fmla="*/ 2611581 w 2611581"/>
                <a:gd name="connsiteY1" fmla="*/ 0 h 2554287"/>
                <a:gd name="connsiteX2" fmla="*/ 2611581 w 2611581"/>
                <a:gd name="connsiteY2" fmla="*/ 2554287 h 2554287"/>
                <a:gd name="connsiteX3" fmla="*/ 0 w 2611581"/>
                <a:gd name="connsiteY3" fmla="*/ 2554287 h 2554287"/>
                <a:gd name="connsiteX4" fmla="*/ 675409 w 2611581"/>
                <a:gd name="connsiteY4" fmla="*/ 0 h 2554287"/>
                <a:gd name="connsiteX0" fmla="*/ 650979 w 2587151"/>
                <a:gd name="connsiteY0" fmla="*/ 0 h 2554287"/>
                <a:gd name="connsiteX1" fmla="*/ 2587151 w 2587151"/>
                <a:gd name="connsiteY1" fmla="*/ 0 h 2554287"/>
                <a:gd name="connsiteX2" fmla="*/ 2587151 w 2587151"/>
                <a:gd name="connsiteY2" fmla="*/ 2554287 h 2554287"/>
                <a:gd name="connsiteX3" fmla="*/ 0 w 2587151"/>
                <a:gd name="connsiteY3" fmla="*/ 2548595 h 2554287"/>
                <a:gd name="connsiteX4" fmla="*/ 650979 w 2587151"/>
                <a:gd name="connsiteY4" fmla="*/ 0 h 2554287"/>
                <a:gd name="connsiteX0" fmla="*/ 730379 w 2587151"/>
                <a:gd name="connsiteY0" fmla="*/ 5692 h 2554287"/>
                <a:gd name="connsiteX1" fmla="*/ 2587151 w 2587151"/>
                <a:gd name="connsiteY1" fmla="*/ 0 h 2554287"/>
                <a:gd name="connsiteX2" fmla="*/ 2587151 w 2587151"/>
                <a:gd name="connsiteY2" fmla="*/ 2554287 h 2554287"/>
                <a:gd name="connsiteX3" fmla="*/ 0 w 2587151"/>
                <a:gd name="connsiteY3" fmla="*/ 2548595 h 2554287"/>
                <a:gd name="connsiteX4" fmla="*/ 730379 w 2587151"/>
                <a:gd name="connsiteY4" fmla="*/ 5692 h 2554287"/>
                <a:gd name="connsiteX0" fmla="*/ 864750 w 2587151"/>
                <a:gd name="connsiteY0" fmla="*/ 2847 h 2554287"/>
                <a:gd name="connsiteX1" fmla="*/ 2587151 w 2587151"/>
                <a:gd name="connsiteY1" fmla="*/ 0 h 2554287"/>
                <a:gd name="connsiteX2" fmla="*/ 2587151 w 2587151"/>
                <a:gd name="connsiteY2" fmla="*/ 2554287 h 2554287"/>
                <a:gd name="connsiteX3" fmla="*/ 0 w 2587151"/>
                <a:gd name="connsiteY3" fmla="*/ 2548595 h 2554287"/>
                <a:gd name="connsiteX4" fmla="*/ 864750 w 2587151"/>
                <a:gd name="connsiteY4" fmla="*/ 2847 h 2554287"/>
                <a:gd name="connsiteX0" fmla="*/ 883073 w 2587151"/>
                <a:gd name="connsiteY0" fmla="*/ 1 h 2554287"/>
                <a:gd name="connsiteX1" fmla="*/ 2587151 w 2587151"/>
                <a:gd name="connsiteY1" fmla="*/ 0 h 2554287"/>
                <a:gd name="connsiteX2" fmla="*/ 2587151 w 2587151"/>
                <a:gd name="connsiteY2" fmla="*/ 2554287 h 2554287"/>
                <a:gd name="connsiteX3" fmla="*/ 0 w 2587151"/>
                <a:gd name="connsiteY3" fmla="*/ 2548595 h 2554287"/>
                <a:gd name="connsiteX4" fmla="*/ 883073 w 2587151"/>
                <a:gd name="connsiteY4" fmla="*/ 1 h 2554287"/>
                <a:gd name="connsiteX0" fmla="*/ 895288 w 2599366"/>
                <a:gd name="connsiteY0" fmla="*/ 1 h 2554287"/>
                <a:gd name="connsiteX1" fmla="*/ 2599366 w 2599366"/>
                <a:gd name="connsiteY1" fmla="*/ 0 h 2554287"/>
                <a:gd name="connsiteX2" fmla="*/ 2599366 w 2599366"/>
                <a:gd name="connsiteY2" fmla="*/ 2554287 h 2554287"/>
                <a:gd name="connsiteX3" fmla="*/ 0 w 2599366"/>
                <a:gd name="connsiteY3" fmla="*/ 2542904 h 2554287"/>
                <a:gd name="connsiteX4" fmla="*/ 895288 w 2599366"/>
                <a:gd name="connsiteY4" fmla="*/ 1 h 2554287"/>
                <a:gd name="connsiteX0" fmla="*/ 895288 w 2599366"/>
                <a:gd name="connsiteY0" fmla="*/ 1 h 2554287"/>
                <a:gd name="connsiteX1" fmla="*/ 2599366 w 2599366"/>
                <a:gd name="connsiteY1" fmla="*/ 0 h 2554287"/>
                <a:gd name="connsiteX2" fmla="*/ 2599366 w 2599366"/>
                <a:gd name="connsiteY2" fmla="*/ 2554287 h 2554287"/>
                <a:gd name="connsiteX3" fmla="*/ 0 w 2599366"/>
                <a:gd name="connsiteY3" fmla="*/ 2542904 h 2554287"/>
                <a:gd name="connsiteX4" fmla="*/ 895288 w 2599366"/>
                <a:gd name="connsiteY4" fmla="*/ 1 h 2554287"/>
                <a:gd name="connsiteX0" fmla="*/ 895288 w 2611581"/>
                <a:gd name="connsiteY0" fmla="*/ 1 h 2565670"/>
                <a:gd name="connsiteX1" fmla="*/ 2599366 w 2611581"/>
                <a:gd name="connsiteY1" fmla="*/ 0 h 2565670"/>
                <a:gd name="connsiteX2" fmla="*/ 2611581 w 2611581"/>
                <a:gd name="connsiteY2" fmla="*/ 2565670 h 2565670"/>
                <a:gd name="connsiteX3" fmla="*/ 0 w 2611581"/>
                <a:gd name="connsiteY3" fmla="*/ 2542904 h 2565670"/>
                <a:gd name="connsiteX4" fmla="*/ 895288 w 2611581"/>
                <a:gd name="connsiteY4" fmla="*/ 1 h 2565670"/>
                <a:gd name="connsiteX0" fmla="*/ 895288 w 2611581"/>
                <a:gd name="connsiteY0" fmla="*/ 1 h 2565670"/>
                <a:gd name="connsiteX1" fmla="*/ 2599366 w 2611581"/>
                <a:gd name="connsiteY1" fmla="*/ 0 h 2565670"/>
                <a:gd name="connsiteX2" fmla="*/ 2611581 w 2611581"/>
                <a:gd name="connsiteY2" fmla="*/ 2565670 h 2565670"/>
                <a:gd name="connsiteX3" fmla="*/ 0 w 2611581"/>
                <a:gd name="connsiteY3" fmla="*/ 2542904 h 2565670"/>
                <a:gd name="connsiteX4" fmla="*/ 895288 w 2611581"/>
                <a:gd name="connsiteY4" fmla="*/ 1 h 2565670"/>
                <a:gd name="connsiteX0" fmla="*/ 895288 w 2611581"/>
                <a:gd name="connsiteY0" fmla="*/ 1 h 2565670"/>
                <a:gd name="connsiteX1" fmla="*/ 2599366 w 2611581"/>
                <a:gd name="connsiteY1" fmla="*/ 0 h 2565670"/>
                <a:gd name="connsiteX2" fmla="*/ 2611581 w 2611581"/>
                <a:gd name="connsiteY2" fmla="*/ 2565670 h 2565670"/>
                <a:gd name="connsiteX3" fmla="*/ 0 w 2611581"/>
                <a:gd name="connsiteY3" fmla="*/ 2545750 h 2565670"/>
                <a:gd name="connsiteX4" fmla="*/ 895288 w 2611581"/>
                <a:gd name="connsiteY4" fmla="*/ 1 h 2565670"/>
                <a:gd name="connsiteX0" fmla="*/ 1544433 w 3260726"/>
                <a:gd name="connsiteY0" fmla="*/ 1 h 2565670"/>
                <a:gd name="connsiteX1" fmla="*/ 3248511 w 3260726"/>
                <a:gd name="connsiteY1" fmla="*/ 0 h 2565670"/>
                <a:gd name="connsiteX2" fmla="*/ 3260726 w 3260726"/>
                <a:gd name="connsiteY2" fmla="*/ 2565670 h 2565670"/>
                <a:gd name="connsiteX3" fmla="*/ 0 w 3260726"/>
                <a:gd name="connsiteY3" fmla="*/ 2521058 h 2565670"/>
                <a:gd name="connsiteX4" fmla="*/ 1544433 w 3260726"/>
                <a:gd name="connsiteY4" fmla="*/ 1 h 2565670"/>
                <a:gd name="connsiteX0" fmla="*/ 921784 w 3260726"/>
                <a:gd name="connsiteY0" fmla="*/ 12347 h 2565670"/>
                <a:gd name="connsiteX1" fmla="*/ 3248511 w 3260726"/>
                <a:gd name="connsiteY1" fmla="*/ 0 h 2565670"/>
                <a:gd name="connsiteX2" fmla="*/ 3260726 w 3260726"/>
                <a:gd name="connsiteY2" fmla="*/ 2565670 h 2565670"/>
                <a:gd name="connsiteX3" fmla="*/ 0 w 3260726"/>
                <a:gd name="connsiteY3" fmla="*/ 2521058 h 2565670"/>
                <a:gd name="connsiteX4" fmla="*/ 921784 w 3260726"/>
                <a:gd name="connsiteY4" fmla="*/ 12347 h 2565670"/>
                <a:gd name="connsiteX0" fmla="*/ 921784 w 3260726"/>
                <a:gd name="connsiteY0" fmla="*/ 12347 h 2565670"/>
                <a:gd name="connsiteX1" fmla="*/ 2321160 w 3260726"/>
                <a:gd name="connsiteY1" fmla="*/ 0 h 2565670"/>
                <a:gd name="connsiteX2" fmla="*/ 3260726 w 3260726"/>
                <a:gd name="connsiteY2" fmla="*/ 2565670 h 2565670"/>
                <a:gd name="connsiteX3" fmla="*/ 0 w 3260726"/>
                <a:gd name="connsiteY3" fmla="*/ 2521058 h 2565670"/>
                <a:gd name="connsiteX4" fmla="*/ 921784 w 3260726"/>
                <a:gd name="connsiteY4" fmla="*/ 12347 h 2565670"/>
                <a:gd name="connsiteX0" fmla="*/ 921784 w 2322228"/>
                <a:gd name="connsiteY0" fmla="*/ 12347 h 2565670"/>
                <a:gd name="connsiteX1" fmla="*/ 2321160 w 2322228"/>
                <a:gd name="connsiteY1" fmla="*/ 0 h 2565670"/>
                <a:gd name="connsiteX2" fmla="*/ 2320129 w 2322228"/>
                <a:gd name="connsiteY2" fmla="*/ 2565670 h 2565670"/>
                <a:gd name="connsiteX3" fmla="*/ 0 w 2322228"/>
                <a:gd name="connsiteY3" fmla="*/ 2521058 h 2565670"/>
                <a:gd name="connsiteX4" fmla="*/ 921784 w 2322228"/>
                <a:gd name="connsiteY4" fmla="*/ 12347 h 2565670"/>
                <a:gd name="connsiteX0" fmla="*/ 921784 w 2322228"/>
                <a:gd name="connsiteY0" fmla="*/ 0 h 2571841"/>
                <a:gd name="connsiteX1" fmla="*/ 2321160 w 2322228"/>
                <a:gd name="connsiteY1" fmla="*/ 6171 h 2571841"/>
                <a:gd name="connsiteX2" fmla="*/ 2320129 w 2322228"/>
                <a:gd name="connsiteY2" fmla="*/ 2571841 h 2571841"/>
                <a:gd name="connsiteX3" fmla="*/ 0 w 2322228"/>
                <a:gd name="connsiteY3" fmla="*/ 2527229 h 2571841"/>
                <a:gd name="connsiteX4" fmla="*/ 921784 w 2322228"/>
                <a:gd name="connsiteY4" fmla="*/ 0 h 2571841"/>
                <a:gd name="connsiteX0" fmla="*/ 921784 w 2611583"/>
                <a:gd name="connsiteY0" fmla="*/ 0 h 2540977"/>
                <a:gd name="connsiteX1" fmla="*/ 2321160 w 2611583"/>
                <a:gd name="connsiteY1" fmla="*/ 6171 h 2540977"/>
                <a:gd name="connsiteX2" fmla="*/ 2611583 w 2611583"/>
                <a:gd name="connsiteY2" fmla="*/ 2540977 h 2540977"/>
                <a:gd name="connsiteX3" fmla="*/ 0 w 2611583"/>
                <a:gd name="connsiteY3" fmla="*/ 2527229 h 2540977"/>
                <a:gd name="connsiteX4" fmla="*/ 921784 w 2611583"/>
                <a:gd name="connsiteY4" fmla="*/ 0 h 2540977"/>
                <a:gd name="connsiteX0" fmla="*/ 921784 w 2611583"/>
                <a:gd name="connsiteY0" fmla="*/ 2 h 2540979"/>
                <a:gd name="connsiteX1" fmla="*/ 2572870 w 2611583"/>
                <a:gd name="connsiteY1" fmla="*/ 0 h 2540979"/>
                <a:gd name="connsiteX2" fmla="*/ 2611583 w 2611583"/>
                <a:gd name="connsiteY2" fmla="*/ 2540979 h 2540979"/>
                <a:gd name="connsiteX3" fmla="*/ 0 w 2611583"/>
                <a:gd name="connsiteY3" fmla="*/ 2527231 h 2540979"/>
                <a:gd name="connsiteX4" fmla="*/ 921784 w 2611583"/>
                <a:gd name="connsiteY4" fmla="*/ 2 h 2540979"/>
                <a:gd name="connsiteX0" fmla="*/ 921784 w 2705467"/>
                <a:gd name="connsiteY0" fmla="*/ 0 h 2540977"/>
                <a:gd name="connsiteX1" fmla="*/ 2705349 w 2705467"/>
                <a:gd name="connsiteY1" fmla="*/ 6171 h 2540977"/>
                <a:gd name="connsiteX2" fmla="*/ 2611583 w 2705467"/>
                <a:gd name="connsiteY2" fmla="*/ 2540977 h 2540977"/>
                <a:gd name="connsiteX3" fmla="*/ 0 w 2705467"/>
                <a:gd name="connsiteY3" fmla="*/ 2527229 h 2540977"/>
                <a:gd name="connsiteX4" fmla="*/ 921784 w 2705467"/>
                <a:gd name="connsiteY4" fmla="*/ 0 h 2540977"/>
                <a:gd name="connsiteX0" fmla="*/ 921784 w 2718702"/>
                <a:gd name="connsiteY0" fmla="*/ 2 h 2540979"/>
                <a:gd name="connsiteX1" fmla="*/ 2718597 w 2718702"/>
                <a:gd name="connsiteY1" fmla="*/ 0 h 2540979"/>
                <a:gd name="connsiteX2" fmla="*/ 2611583 w 2718702"/>
                <a:gd name="connsiteY2" fmla="*/ 2540979 h 2540979"/>
                <a:gd name="connsiteX3" fmla="*/ 0 w 2718702"/>
                <a:gd name="connsiteY3" fmla="*/ 2527231 h 2540979"/>
                <a:gd name="connsiteX4" fmla="*/ 921784 w 2718702"/>
                <a:gd name="connsiteY4" fmla="*/ 2 h 2540979"/>
                <a:gd name="connsiteX0" fmla="*/ 921784 w 2679012"/>
                <a:gd name="connsiteY0" fmla="*/ 0 h 2540977"/>
                <a:gd name="connsiteX1" fmla="*/ 2678853 w 2679012"/>
                <a:gd name="connsiteY1" fmla="*/ 6171 h 2540977"/>
                <a:gd name="connsiteX2" fmla="*/ 2611583 w 2679012"/>
                <a:gd name="connsiteY2" fmla="*/ 2540977 h 2540977"/>
                <a:gd name="connsiteX3" fmla="*/ 0 w 2679012"/>
                <a:gd name="connsiteY3" fmla="*/ 2527229 h 2540977"/>
                <a:gd name="connsiteX4" fmla="*/ 921784 w 2679012"/>
                <a:gd name="connsiteY4" fmla="*/ 0 h 25409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79012" h="2540977">
                  <a:moveTo>
                    <a:pt x="921784" y="0"/>
                  </a:moveTo>
                  <a:lnTo>
                    <a:pt x="2678853" y="6171"/>
                  </a:lnTo>
                  <a:cubicBezTo>
                    <a:pt x="2682925" y="861394"/>
                    <a:pt x="2607511" y="1685754"/>
                    <a:pt x="2611583" y="2540977"/>
                  </a:cubicBezTo>
                  <a:lnTo>
                    <a:pt x="0" y="2527229"/>
                  </a:lnTo>
                  <a:lnTo>
                    <a:pt x="921784" y="0"/>
                  </a:lnTo>
                  <a:close/>
                </a:path>
              </a:pathLst>
            </a:custGeom>
            <a:blipFill rotWithShape="0">
              <a:blip r:embed="rId2">
                <a:duotone>
                  <a:schemeClr val="bg2">
                    <a:shade val="76000"/>
                    <a:satMod val="180000"/>
                  </a:schemeClr>
                  <a:schemeClr val="bg2">
                    <a:tint val="80000"/>
                    <a:satMod val="120000"/>
                    <a:lumMod val="180000"/>
                  </a:schemeClr>
                </a:duotone>
              </a:blip>
              <a:stretch>
                <a:fillRect l="-114598" r="-265621" b="-2868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20">
              <a:extLst>
                <a:ext uri="{FF2B5EF4-FFF2-40B4-BE49-F238E27FC236}">
                  <a16:creationId xmlns:a16="http://schemas.microsoft.com/office/drawing/2014/main" id="{24A95C9A-B923-432F-9745-6446EF8D5B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white">
            <a:xfrm>
              <a:off x="2211875" y="5257482"/>
              <a:ext cx="2586931" cy="1619837"/>
            </a:xfrm>
            <a:custGeom>
              <a:avLst/>
              <a:gdLst>
                <a:gd name="connsiteX0" fmla="*/ 0 w 2611581"/>
                <a:gd name="connsiteY0" fmla="*/ 0 h 4303713"/>
                <a:gd name="connsiteX1" fmla="*/ 2611581 w 2611581"/>
                <a:gd name="connsiteY1" fmla="*/ 0 h 4303713"/>
                <a:gd name="connsiteX2" fmla="*/ 2611581 w 2611581"/>
                <a:gd name="connsiteY2" fmla="*/ 4303713 h 4303713"/>
                <a:gd name="connsiteX3" fmla="*/ 0 w 2611581"/>
                <a:gd name="connsiteY3" fmla="*/ 4303713 h 4303713"/>
                <a:gd name="connsiteX4" fmla="*/ 0 w 2611581"/>
                <a:gd name="connsiteY4" fmla="*/ 0 h 4303713"/>
                <a:gd name="connsiteX0" fmla="*/ 0 w 2611581"/>
                <a:gd name="connsiteY0" fmla="*/ 0 h 4314104"/>
                <a:gd name="connsiteX1" fmla="*/ 2611581 w 2611581"/>
                <a:gd name="connsiteY1" fmla="*/ 0 h 4314104"/>
                <a:gd name="connsiteX2" fmla="*/ 2611581 w 2611581"/>
                <a:gd name="connsiteY2" fmla="*/ 4303713 h 4314104"/>
                <a:gd name="connsiteX3" fmla="*/ 1693718 w 2611581"/>
                <a:gd name="connsiteY3" fmla="*/ 4314104 h 4314104"/>
                <a:gd name="connsiteX4" fmla="*/ 0 w 2611581"/>
                <a:gd name="connsiteY4" fmla="*/ 0 h 4314104"/>
                <a:gd name="connsiteX0" fmla="*/ 0 w 2611581"/>
                <a:gd name="connsiteY0" fmla="*/ 0 h 4314104"/>
                <a:gd name="connsiteX1" fmla="*/ 2611581 w 2611581"/>
                <a:gd name="connsiteY1" fmla="*/ 0 h 4314104"/>
                <a:gd name="connsiteX2" fmla="*/ 2611581 w 2611581"/>
                <a:gd name="connsiteY2" fmla="*/ 4303713 h 4314104"/>
                <a:gd name="connsiteX3" fmla="*/ 1963882 w 2611581"/>
                <a:gd name="connsiteY3" fmla="*/ 4314104 h 4314104"/>
                <a:gd name="connsiteX4" fmla="*/ 0 w 2611581"/>
                <a:gd name="connsiteY4" fmla="*/ 0 h 4314104"/>
                <a:gd name="connsiteX0" fmla="*/ 0 w 2611581"/>
                <a:gd name="connsiteY0" fmla="*/ 0 h 4303713"/>
                <a:gd name="connsiteX1" fmla="*/ 2611581 w 2611581"/>
                <a:gd name="connsiteY1" fmla="*/ 0 h 4303713"/>
                <a:gd name="connsiteX2" fmla="*/ 2611581 w 2611581"/>
                <a:gd name="connsiteY2" fmla="*/ 4303713 h 4303713"/>
                <a:gd name="connsiteX3" fmla="*/ 2213264 w 2611581"/>
                <a:gd name="connsiteY3" fmla="*/ 4293322 h 4303713"/>
                <a:gd name="connsiteX4" fmla="*/ 0 w 2611581"/>
                <a:gd name="connsiteY4" fmla="*/ 0 h 4303713"/>
                <a:gd name="connsiteX0" fmla="*/ 0 w 2611581"/>
                <a:gd name="connsiteY0" fmla="*/ 0 h 4303713"/>
                <a:gd name="connsiteX1" fmla="*/ 2611581 w 2611581"/>
                <a:gd name="connsiteY1" fmla="*/ 0 h 4303713"/>
                <a:gd name="connsiteX2" fmla="*/ 2611581 w 2611581"/>
                <a:gd name="connsiteY2" fmla="*/ 4303713 h 4303713"/>
                <a:gd name="connsiteX3" fmla="*/ 2171701 w 2611581"/>
                <a:gd name="connsiteY3" fmla="*/ 3638695 h 4303713"/>
                <a:gd name="connsiteX4" fmla="*/ 0 w 2611581"/>
                <a:gd name="connsiteY4" fmla="*/ 0 h 4303713"/>
                <a:gd name="connsiteX0" fmla="*/ 0 w 2720934"/>
                <a:gd name="connsiteY0" fmla="*/ 268283 h 4303713"/>
                <a:gd name="connsiteX1" fmla="*/ 2720934 w 2720934"/>
                <a:gd name="connsiteY1" fmla="*/ 0 h 4303713"/>
                <a:gd name="connsiteX2" fmla="*/ 2720934 w 2720934"/>
                <a:gd name="connsiteY2" fmla="*/ 4303713 h 4303713"/>
                <a:gd name="connsiteX3" fmla="*/ 2281054 w 2720934"/>
                <a:gd name="connsiteY3" fmla="*/ 3638695 h 4303713"/>
                <a:gd name="connsiteX4" fmla="*/ 0 w 2720934"/>
                <a:gd name="connsiteY4" fmla="*/ 268283 h 4303713"/>
                <a:gd name="connsiteX0" fmla="*/ 0 w 2720934"/>
                <a:gd name="connsiteY0" fmla="*/ 268283 h 4303713"/>
                <a:gd name="connsiteX1" fmla="*/ 2720934 w 2720934"/>
                <a:gd name="connsiteY1" fmla="*/ 0 h 4303713"/>
                <a:gd name="connsiteX2" fmla="*/ 2720934 w 2720934"/>
                <a:gd name="connsiteY2" fmla="*/ 4303713 h 4303713"/>
                <a:gd name="connsiteX3" fmla="*/ 2264231 w 2720934"/>
                <a:gd name="connsiteY3" fmla="*/ 3717600 h 4303713"/>
                <a:gd name="connsiteX4" fmla="*/ 0 w 2720934"/>
                <a:gd name="connsiteY4" fmla="*/ 268283 h 4303713"/>
                <a:gd name="connsiteX0" fmla="*/ 0 w 2720934"/>
                <a:gd name="connsiteY0" fmla="*/ 268283 h 4335275"/>
                <a:gd name="connsiteX1" fmla="*/ 2720934 w 2720934"/>
                <a:gd name="connsiteY1" fmla="*/ 0 h 4335275"/>
                <a:gd name="connsiteX2" fmla="*/ 2653639 w 2720934"/>
                <a:gd name="connsiteY2" fmla="*/ 4335275 h 4335275"/>
                <a:gd name="connsiteX3" fmla="*/ 2264231 w 2720934"/>
                <a:gd name="connsiteY3" fmla="*/ 3717600 h 4335275"/>
                <a:gd name="connsiteX4" fmla="*/ 0 w 2720934"/>
                <a:gd name="connsiteY4" fmla="*/ 268283 h 4335275"/>
                <a:gd name="connsiteX0" fmla="*/ 0 w 2737757"/>
                <a:gd name="connsiteY0" fmla="*/ 236721 h 4335275"/>
                <a:gd name="connsiteX1" fmla="*/ 2737757 w 2737757"/>
                <a:gd name="connsiteY1" fmla="*/ 0 h 4335275"/>
                <a:gd name="connsiteX2" fmla="*/ 2670462 w 2737757"/>
                <a:gd name="connsiteY2" fmla="*/ 4335275 h 4335275"/>
                <a:gd name="connsiteX3" fmla="*/ 2281054 w 2737757"/>
                <a:gd name="connsiteY3" fmla="*/ 3717600 h 4335275"/>
                <a:gd name="connsiteX4" fmla="*/ 0 w 2737757"/>
                <a:gd name="connsiteY4" fmla="*/ 236721 h 4335275"/>
                <a:gd name="connsiteX0" fmla="*/ 0 w 2729346"/>
                <a:gd name="connsiteY0" fmla="*/ 0 h 4098554"/>
                <a:gd name="connsiteX1" fmla="*/ 2729346 w 2729346"/>
                <a:gd name="connsiteY1" fmla="*/ 126250 h 4098554"/>
                <a:gd name="connsiteX2" fmla="*/ 2670462 w 2729346"/>
                <a:gd name="connsiteY2" fmla="*/ 4098554 h 4098554"/>
                <a:gd name="connsiteX3" fmla="*/ 2281054 w 2729346"/>
                <a:gd name="connsiteY3" fmla="*/ 3480879 h 4098554"/>
                <a:gd name="connsiteX4" fmla="*/ 0 w 2729346"/>
                <a:gd name="connsiteY4" fmla="*/ 0 h 4098554"/>
                <a:gd name="connsiteX0" fmla="*/ 0 w 2720934"/>
                <a:gd name="connsiteY0" fmla="*/ 0 h 4098554"/>
                <a:gd name="connsiteX1" fmla="*/ 2720934 w 2720934"/>
                <a:gd name="connsiteY1" fmla="*/ 31562 h 4098554"/>
                <a:gd name="connsiteX2" fmla="*/ 2670462 w 2720934"/>
                <a:gd name="connsiteY2" fmla="*/ 4098554 h 4098554"/>
                <a:gd name="connsiteX3" fmla="*/ 2281054 w 2720934"/>
                <a:gd name="connsiteY3" fmla="*/ 3480879 h 4098554"/>
                <a:gd name="connsiteX4" fmla="*/ 0 w 2720934"/>
                <a:gd name="connsiteY4" fmla="*/ 0 h 4098554"/>
                <a:gd name="connsiteX0" fmla="*/ 0 w 2720934"/>
                <a:gd name="connsiteY0" fmla="*/ 15782 h 4114336"/>
                <a:gd name="connsiteX1" fmla="*/ 2720934 w 2720934"/>
                <a:gd name="connsiteY1" fmla="*/ 0 h 4114336"/>
                <a:gd name="connsiteX2" fmla="*/ 2670462 w 2720934"/>
                <a:gd name="connsiteY2" fmla="*/ 4114336 h 4114336"/>
                <a:gd name="connsiteX3" fmla="*/ 2281054 w 2720934"/>
                <a:gd name="connsiteY3" fmla="*/ 3496661 h 4114336"/>
                <a:gd name="connsiteX4" fmla="*/ 0 w 2720934"/>
                <a:gd name="connsiteY4" fmla="*/ 15782 h 4114336"/>
                <a:gd name="connsiteX0" fmla="*/ 0 w 2820289"/>
                <a:gd name="connsiteY0" fmla="*/ 15782 h 4114336"/>
                <a:gd name="connsiteX1" fmla="*/ 2820289 w 2820289"/>
                <a:gd name="connsiteY1" fmla="*/ 0 h 4114336"/>
                <a:gd name="connsiteX2" fmla="*/ 2769817 w 2820289"/>
                <a:gd name="connsiteY2" fmla="*/ 4114336 h 4114336"/>
                <a:gd name="connsiteX3" fmla="*/ 2380409 w 2820289"/>
                <a:gd name="connsiteY3" fmla="*/ 3496661 h 4114336"/>
                <a:gd name="connsiteX4" fmla="*/ 0 w 2820289"/>
                <a:gd name="connsiteY4" fmla="*/ 15782 h 4114336"/>
                <a:gd name="connsiteX0" fmla="*/ 0 w 2820289"/>
                <a:gd name="connsiteY0" fmla="*/ 15782 h 4114336"/>
                <a:gd name="connsiteX1" fmla="*/ 2820289 w 2820289"/>
                <a:gd name="connsiteY1" fmla="*/ 0 h 4114336"/>
                <a:gd name="connsiteX2" fmla="*/ 2769817 w 2820289"/>
                <a:gd name="connsiteY2" fmla="*/ 4114336 h 4114336"/>
                <a:gd name="connsiteX3" fmla="*/ 2362876 w 2820289"/>
                <a:gd name="connsiteY3" fmla="*/ 3517980 h 4114336"/>
                <a:gd name="connsiteX4" fmla="*/ 0 w 2820289"/>
                <a:gd name="connsiteY4" fmla="*/ 15782 h 4114336"/>
                <a:gd name="connsiteX0" fmla="*/ 0 w 2820289"/>
                <a:gd name="connsiteY0" fmla="*/ 15782 h 4114336"/>
                <a:gd name="connsiteX1" fmla="*/ 2820289 w 2820289"/>
                <a:gd name="connsiteY1" fmla="*/ 0 h 4114336"/>
                <a:gd name="connsiteX2" fmla="*/ 2763972 w 2820289"/>
                <a:gd name="connsiteY2" fmla="*/ 4114336 h 4114336"/>
                <a:gd name="connsiteX3" fmla="*/ 2362876 w 2820289"/>
                <a:gd name="connsiteY3" fmla="*/ 3517980 h 4114336"/>
                <a:gd name="connsiteX4" fmla="*/ 0 w 2820289"/>
                <a:gd name="connsiteY4" fmla="*/ 15782 h 4114336"/>
                <a:gd name="connsiteX0" fmla="*/ 0 w 3721149"/>
                <a:gd name="connsiteY0" fmla="*/ 0 h 4269703"/>
                <a:gd name="connsiteX1" fmla="*/ 3721149 w 3721149"/>
                <a:gd name="connsiteY1" fmla="*/ 155367 h 4269703"/>
                <a:gd name="connsiteX2" fmla="*/ 3664832 w 3721149"/>
                <a:gd name="connsiteY2" fmla="*/ 4269703 h 4269703"/>
                <a:gd name="connsiteX3" fmla="*/ 3263736 w 3721149"/>
                <a:gd name="connsiteY3" fmla="*/ 3673347 h 4269703"/>
                <a:gd name="connsiteX4" fmla="*/ 0 w 3721149"/>
                <a:gd name="connsiteY4" fmla="*/ 0 h 4269703"/>
                <a:gd name="connsiteX0" fmla="*/ 0 w 3721149"/>
                <a:gd name="connsiteY0" fmla="*/ 0 h 4289488"/>
                <a:gd name="connsiteX1" fmla="*/ 3721149 w 3721149"/>
                <a:gd name="connsiteY1" fmla="*/ 155367 h 4289488"/>
                <a:gd name="connsiteX2" fmla="*/ 3664832 w 3721149"/>
                <a:gd name="connsiteY2" fmla="*/ 4269703 h 4289488"/>
                <a:gd name="connsiteX3" fmla="*/ 1705997 w 3721149"/>
                <a:gd name="connsiteY3" fmla="*/ 4289488 h 4289488"/>
                <a:gd name="connsiteX4" fmla="*/ 0 w 3721149"/>
                <a:gd name="connsiteY4" fmla="*/ 0 h 4289488"/>
                <a:gd name="connsiteX0" fmla="*/ 0 w 3664846"/>
                <a:gd name="connsiteY0" fmla="*/ 15785 h 4305273"/>
                <a:gd name="connsiteX1" fmla="*/ 3664846 w 3664846"/>
                <a:gd name="connsiteY1" fmla="*/ 0 h 4305273"/>
                <a:gd name="connsiteX2" fmla="*/ 3664832 w 3664846"/>
                <a:gd name="connsiteY2" fmla="*/ 4285488 h 4305273"/>
                <a:gd name="connsiteX3" fmla="*/ 1705997 w 3664846"/>
                <a:gd name="connsiteY3" fmla="*/ 4305273 h 4305273"/>
                <a:gd name="connsiteX4" fmla="*/ 0 w 3664846"/>
                <a:gd name="connsiteY4" fmla="*/ 15785 h 43052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4846" h="4305273">
                  <a:moveTo>
                    <a:pt x="0" y="15785"/>
                  </a:moveTo>
                  <a:lnTo>
                    <a:pt x="3664846" y="0"/>
                  </a:lnTo>
                  <a:cubicBezTo>
                    <a:pt x="3664841" y="1428496"/>
                    <a:pt x="3664837" y="2856992"/>
                    <a:pt x="3664832" y="4285488"/>
                  </a:cubicBezTo>
                  <a:lnTo>
                    <a:pt x="1705997" y="4305273"/>
                  </a:lnTo>
                  <a:lnTo>
                    <a:pt x="0" y="15785"/>
                  </a:lnTo>
                  <a:close/>
                </a:path>
              </a:pathLst>
            </a:custGeom>
            <a:blipFill rotWithShape="0">
              <a:blip r:embed="rId2">
                <a:duotone>
                  <a:schemeClr val="bg2">
                    <a:shade val="76000"/>
                    <a:satMod val="180000"/>
                  </a:schemeClr>
                  <a:schemeClr val="bg2">
                    <a:tint val="80000"/>
                    <a:satMod val="120000"/>
                    <a:lumMod val="180000"/>
                  </a:schemeClr>
                </a:duotone>
              </a:blip>
              <a:stretch>
                <a:fillRect l="-163116" t="-323529" r="-39825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a:extLst>
              <a:ext uri="{FF2B5EF4-FFF2-40B4-BE49-F238E27FC236}">
                <a16:creationId xmlns:a16="http://schemas.microsoft.com/office/drawing/2014/main" id="{CECD1690-220A-4E9A-8B42-6231686EAF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360612" y="0"/>
            <a:ext cx="2436813" cy="6858001"/>
            <a:chOff x="1320800" y="0"/>
            <a:chExt cx="2436813" cy="6858001"/>
          </a:xfrm>
        </p:grpSpPr>
        <p:sp>
          <p:nvSpPr>
            <p:cNvPr id="16" name="Freeform 6">
              <a:extLst>
                <a:ext uri="{FF2B5EF4-FFF2-40B4-BE49-F238E27FC236}">
                  <a16:creationId xmlns:a16="http://schemas.microsoft.com/office/drawing/2014/main" id="{806DE5A7-D018-46AF-BDF7-6CDCC6C3F4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7" name="Freeform 7">
              <a:extLst>
                <a:ext uri="{FF2B5EF4-FFF2-40B4-BE49-F238E27FC236}">
                  <a16:creationId xmlns:a16="http://schemas.microsoft.com/office/drawing/2014/main" id="{43AE4CE0-B238-4049-B45D-71494D7777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8" name="Freeform 8">
              <a:extLst>
                <a:ext uri="{FF2B5EF4-FFF2-40B4-BE49-F238E27FC236}">
                  <a16:creationId xmlns:a16="http://schemas.microsoft.com/office/drawing/2014/main" id="{3BB59F37-4598-48D0-9D73-9F329F8829E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9" name="Freeform 9">
              <a:extLst>
                <a:ext uri="{FF2B5EF4-FFF2-40B4-BE49-F238E27FC236}">
                  <a16:creationId xmlns:a16="http://schemas.microsoft.com/office/drawing/2014/main" id="{37017D10-4E71-48C1-AD3D-C35CFF6B3E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20" name="Freeform 10">
              <a:extLst>
                <a:ext uri="{FF2B5EF4-FFF2-40B4-BE49-F238E27FC236}">
                  <a16:creationId xmlns:a16="http://schemas.microsoft.com/office/drawing/2014/main" id="{ED5EA6CC-320E-4952-AF54-24697E7F9A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21" name="Freeform 11">
              <a:extLst>
                <a:ext uri="{FF2B5EF4-FFF2-40B4-BE49-F238E27FC236}">
                  <a16:creationId xmlns:a16="http://schemas.microsoft.com/office/drawing/2014/main" id="{8AE947FD-5039-485D-B8C4-761C15A958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1">
            <a:extLst>
              <a:ext uri="{FF2B5EF4-FFF2-40B4-BE49-F238E27FC236}">
                <a16:creationId xmlns:a16="http://schemas.microsoft.com/office/drawing/2014/main" id="{86CBE0E4-EED1-AA47-74AB-C0453D6EC5C3}"/>
              </a:ext>
            </a:extLst>
          </p:cNvPr>
          <p:cNvSpPr>
            <a:spLocks noGrp="1"/>
          </p:cNvSpPr>
          <p:nvPr>
            <p:ph type="title"/>
          </p:nvPr>
        </p:nvSpPr>
        <p:spPr>
          <a:xfrm>
            <a:off x="4075288" y="158986"/>
            <a:ext cx="7345891" cy="1413933"/>
          </a:xfrm>
        </p:spPr>
        <p:txBody>
          <a:bodyPr>
            <a:normAutofit/>
          </a:bodyPr>
          <a:lstStyle/>
          <a:p>
            <a:r>
              <a:rPr lang="en-US"/>
              <a:t>The Convey Advantage</a:t>
            </a:r>
          </a:p>
        </p:txBody>
      </p:sp>
      <p:sp>
        <p:nvSpPr>
          <p:cNvPr id="3" name="Content Placeholder 2">
            <a:extLst>
              <a:ext uri="{FF2B5EF4-FFF2-40B4-BE49-F238E27FC236}">
                <a16:creationId xmlns:a16="http://schemas.microsoft.com/office/drawing/2014/main" id="{0D5C1894-9A62-B852-6C47-BB61B34A7579}"/>
              </a:ext>
            </a:extLst>
          </p:cNvPr>
          <p:cNvSpPr>
            <a:spLocks noGrp="1"/>
          </p:cNvSpPr>
          <p:nvPr>
            <p:ph idx="1"/>
          </p:nvPr>
        </p:nvSpPr>
        <p:spPr>
          <a:xfrm>
            <a:off x="4229571" y="2143007"/>
            <a:ext cx="7659156" cy="3742267"/>
          </a:xfrm>
        </p:spPr>
        <p:txBody>
          <a:bodyPr vert="horz" lIns="91440" tIns="45720" rIns="91440" bIns="45720" rtlCol="0" anchor="ctr">
            <a:noAutofit/>
          </a:bodyPr>
          <a:lstStyle/>
          <a:p>
            <a:pPr>
              <a:lnSpc>
                <a:spcPct val="90000"/>
              </a:lnSpc>
            </a:pPr>
            <a:r>
              <a:rPr lang="en-US" sz="2200"/>
              <a:t>Easily input large amounts of data as excel sheets</a:t>
            </a:r>
          </a:p>
          <a:p>
            <a:pPr>
              <a:lnSpc>
                <a:spcPct val="90000"/>
              </a:lnSpc>
              <a:buClr>
                <a:srgbClr val="8D1515"/>
              </a:buClr>
            </a:pPr>
            <a:r>
              <a:rPr lang="en-US" sz="2200"/>
              <a:t>All data is shown in a simple and easy to understand format</a:t>
            </a:r>
          </a:p>
          <a:p>
            <a:pPr>
              <a:lnSpc>
                <a:spcPct val="90000"/>
              </a:lnSpc>
              <a:buClr>
                <a:srgbClr val="8D1515"/>
              </a:buClr>
            </a:pPr>
            <a:r>
              <a:rPr lang="en-US" sz="2200"/>
              <a:t>Interest threshold functionality to assist users in data analysis </a:t>
            </a:r>
          </a:p>
          <a:p>
            <a:pPr>
              <a:lnSpc>
                <a:spcPct val="90000"/>
              </a:lnSpc>
              <a:buClr>
                <a:srgbClr val="8D1515"/>
              </a:buClr>
            </a:pPr>
            <a:r>
              <a:rPr lang="en-US" sz="2200"/>
              <a:t>Lock screen allows the program to be secure from unwanted users</a:t>
            </a:r>
          </a:p>
          <a:p>
            <a:pPr>
              <a:lnSpc>
                <a:spcPct val="90000"/>
              </a:lnSpc>
              <a:buClr>
                <a:srgbClr val="8D1515"/>
              </a:buClr>
            </a:pPr>
            <a:r>
              <a:rPr lang="en-US" sz="2200"/>
              <a:t>Low latency interface allows almost instant relay of information to user</a:t>
            </a:r>
          </a:p>
          <a:p>
            <a:pPr>
              <a:lnSpc>
                <a:spcPct val="90000"/>
              </a:lnSpc>
              <a:buClr>
                <a:srgbClr val="8D1515"/>
              </a:buClr>
            </a:pPr>
            <a:r>
              <a:rPr lang="en-US" sz="2200"/>
              <a:t>Software is flexible </a:t>
            </a:r>
          </a:p>
          <a:p>
            <a:pPr lvl="1">
              <a:lnSpc>
                <a:spcPct val="90000"/>
              </a:lnSpc>
              <a:buClr>
                <a:srgbClr val="8D1515"/>
              </a:buClr>
            </a:pPr>
            <a:r>
              <a:rPr lang="en-US" sz="2200"/>
              <a:t>Usable on IOS, Android, and Windows </a:t>
            </a:r>
          </a:p>
          <a:p>
            <a:pPr lvl="1">
              <a:lnSpc>
                <a:spcPct val="90000"/>
              </a:lnSpc>
              <a:buClr>
                <a:srgbClr val="8D1515"/>
              </a:buClr>
            </a:pPr>
            <a:r>
              <a:rPr lang="en-US" sz="2200"/>
              <a:t>Works on Phones, Tablets, and Computers</a:t>
            </a:r>
          </a:p>
          <a:p>
            <a:pPr lvl="1">
              <a:lnSpc>
                <a:spcPct val="90000"/>
              </a:lnSpc>
              <a:buClr>
                <a:srgbClr val="8D1515"/>
              </a:buClr>
            </a:pPr>
            <a:r>
              <a:rPr lang="en-US" sz="2200">
                <a:ea typeface="+mn-lt"/>
                <a:cs typeface="+mn-lt"/>
              </a:rPr>
              <a:t>Technology works with both internet and offline settings</a:t>
            </a:r>
            <a:endParaRPr lang="en-US" sz="2200"/>
          </a:p>
          <a:p>
            <a:pPr>
              <a:lnSpc>
                <a:spcPct val="90000"/>
              </a:lnSpc>
              <a:buClr>
                <a:srgbClr val="8D1515"/>
              </a:buClr>
            </a:pPr>
            <a:r>
              <a:rPr lang="en-US" sz="2200"/>
              <a:t>Design is applicable to all industry processes, not just brewery!</a:t>
            </a:r>
          </a:p>
          <a:p>
            <a:pPr>
              <a:lnSpc>
                <a:spcPct val="90000"/>
              </a:lnSpc>
              <a:buClr>
                <a:srgbClr val="8D1515"/>
              </a:buClr>
            </a:pPr>
            <a:endParaRPr lang="en-US" sz="2000"/>
          </a:p>
        </p:txBody>
      </p:sp>
    </p:spTree>
    <p:extLst>
      <p:ext uri="{BB962C8B-B14F-4D97-AF65-F5344CB8AC3E}">
        <p14:creationId xmlns:p14="http://schemas.microsoft.com/office/powerpoint/2010/main" val="117398859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BC1C1C"/>
      </a:accent1>
      <a:accent2>
        <a:srgbClr val="F67534"/>
      </a:accent2>
      <a:accent3>
        <a:srgbClr val="EAAC35"/>
      </a:accent3>
      <a:accent4>
        <a:srgbClr val="9BAF68"/>
      </a:accent4>
      <a:accent5>
        <a:srgbClr val="68B9A6"/>
      </a:accent5>
      <a:accent6>
        <a:srgbClr val="50B1D4"/>
      </a:accent6>
      <a:hlink>
        <a:srgbClr val="E46416"/>
      </a:hlink>
      <a:folHlink>
        <a:srgbClr val="EE9340"/>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93B4CCAC-FD5A-4D59-B1AC-EAF45910B5A9}"/>
    </a:ext>
  </a:extLst>
</a:theme>
</file>

<file path=docProps/app.xml><?xml version="1.0" encoding="utf-8"?>
<Properties xmlns="http://schemas.openxmlformats.org/officeDocument/2006/extended-properties" xmlns:vt="http://schemas.openxmlformats.org/officeDocument/2006/docPropsVTypes">
  <TotalTime>0</TotalTime>
  <Words>420</Words>
  <Application>Microsoft Office PowerPoint</Application>
  <PresentationFormat>Widescreen</PresentationFormat>
  <Paragraphs>48</Paragraphs>
  <Slides>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Corbel</vt:lpstr>
      <vt:lpstr>Parallax</vt:lpstr>
      <vt:lpstr>PowerPoint Presentation</vt:lpstr>
      <vt:lpstr>PowerPoint Presentation</vt:lpstr>
      <vt:lpstr>The Problem</vt:lpstr>
      <vt:lpstr>Our Process</vt:lpstr>
      <vt:lpstr>Our Solution</vt:lpstr>
      <vt:lpstr>Problem Statement</vt:lpstr>
      <vt:lpstr>Design Criteria</vt:lpstr>
      <vt:lpstr>Design Assumptions</vt:lpstr>
      <vt:lpstr>The Convey Advantage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Jake Appleby</dc:creator>
  <cp:lastModifiedBy>Kole Cantor</cp:lastModifiedBy>
  <cp:revision>2</cp:revision>
  <dcterms:created xsi:type="dcterms:W3CDTF">2023-03-26T18:01:53Z</dcterms:created>
  <dcterms:modified xsi:type="dcterms:W3CDTF">2023-03-26T18:56:18Z</dcterms:modified>
</cp:coreProperties>
</file>