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Proxima Nova"/>
      <p:regular r:id="rId14"/>
      <p:bold r:id="rId15"/>
      <p:italic r:id="rId16"/>
      <p:boldItalic r:id="rId17"/>
    </p:embeddedFont>
    <p:embeddedFont>
      <p:font typeface="Montserrat"/>
      <p:regular r:id="rId18"/>
      <p:bold r:id="rId19"/>
      <p:italic r:id="rId20"/>
      <p:boldItalic r:id="rId21"/>
    </p:embeddedFont>
    <p:embeddedFont>
      <p:font typeface="Alfa Slab One"/>
      <p:regular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11" Type="http://schemas.openxmlformats.org/officeDocument/2006/relationships/slide" Target="slides/slide6.xml"/><Relationship Id="rId22" Type="http://schemas.openxmlformats.org/officeDocument/2006/relationships/font" Target="fonts/AlfaSlabOne-regular.fntdata"/><Relationship Id="rId10" Type="http://schemas.openxmlformats.org/officeDocument/2006/relationships/slide" Target="slides/slide5.xml"/><Relationship Id="rId21" Type="http://schemas.openxmlformats.org/officeDocument/2006/relationships/font" Target="fonts/Montserrat-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bold.fntdata"/><Relationship Id="rId14" Type="http://schemas.openxmlformats.org/officeDocument/2006/relationships/font" Target="fonts/ProximaNova-regular.fntdata"/><Relationship Id="rId17" Type="http://schemas.openxmlformats.org/officeDocument/2006/relationships/font" Target="fonts/ProximaNova-boldItalic.fntdata"/><Relationship Id="rId16" Type="http://schemas.openxmlformats.org/officeDocument/2006/relationships/font" Target="fonts/ProximaNova-italic.fntdata"/><Relationship Id="rId5" Type="http://schemas.openxmlformats.org/officeDocument/2006/relationships/notesMaster" Target="notesMasters/notesMaster1.xml"/><Relationship Id="rId19" Type="http://schemas.openxmlformats.org/officeDocument/2006/relationships/font" Target="fonts/Montserrat-bold.fntdata"/><Relationship Id="rId6" Type="http://schemas.openxmlformats.org/officeDocument/2006/relationships/slide" Target="slides/slide1.xml"/><Relationship Id="rId18" Type="http://schemas.openxmlformats.org/officeDocument/2006/relationships/font" Target="fonts/Montserrat-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73df322fe9_0_1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73df322fe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73df322fe9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73df322fe9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g73df322fe9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73df322fe9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73df322fe9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73df322fe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73df322fe9_0_1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73df322fe9_0_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73ea1b690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3ea1b690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73df322fe9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73df322fe9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6.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595975"/>
            <a:ext cx="8520600" cy="195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A18 </a:t>
            </a:r>
            <a:endParaRPr/>
          </a:p>
          <a:p>
            <a:pPr indent="0" lvl="0" marL="0" rtl="0" algn="ctr">
              <a:spcBef>
                <a:spcPts val="0"/>
              </a:spcBef>
              <a:spcAft>
                <a:spcPts val="0"/>
              </a:spcAft>
              <a:buNone/>
            </a:pPr>
            <a:r>
              <a:rPr lang="en"/>
              <a:t>“SD GATE 1000”</a:t>
            </a:r>
            <a:endParaRPr/>
          </a:p>
        </p:txBody>
      </p:sp>
      <p:sp>
        <p:nvSpPr>
          <p:cNvPr id="57" name="Google Shape;57;p13"/>
          <p:cNvSpPr txBox="1"/>
          <p:nvPr>
            <p:ph idx="1" type="subTitle"/>
          </p:nvPr>
        </p:nvSpPr>
        <p:spPr>
          <a:xfrm>
            <a:off x="311700" y="3165823"/>
            <a:ext cx="8520600" cy="733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MOIZ A , JONAH D, FADI O, COLE P, &amp; KIM K</a:t>
            </a:r>
            <a:endParaRPr sz="1800"/>
          </a:p>
        </p:txBody>
      </p:sp>
      <p:pic>
        <p:nvPicPr>
          <p:cNvPr id="58" name="Google Shape;58;p13"/>
          <p:cNvPicPr preferRelativeResize="0"/>
          <p:nvPr/>
        </p:nvPicPr>
        <p:blipFill>
          <a:blip r:embed="rId3">
            <a:alphaModFix/>
          </a:blip>
          <a:stretch>
            <a:fillRect/>
          </a:stretch>
        </p:blipFill>
        <p:spPr>
          <a:xfrm>
            <a:off x="6231725" y="4199275"/>
            <a:ext cx="2912275" cy="944225"/>
          </a:xfrm>
          <a:prstGeom prst="rect">
            <a:avLst/>
          </a:prstGeom>
          <a:noFill/>
          <a:ln>
            <a:noFill/>
          </a:ln>
        </p:spPr>
      </p:pic>
      <p:pic>
        <p:nvPicPr>
          <p:cNvPr id="59" name="Google Shape;59;p13"/>
          <p:cNvPicPr preferRelativeResize="0"/>
          <p:nvPr/>
        </p:nvPicPr>
        <p:blipFill>
          <a:blip r:embed="rId4">
            <a:alphaModFix/>
          </a:blip>
          <a:stretch>
            <a:fillRect/>
          </a:stretch>
        </p:blipFill>
        <p:spPr>
          <a:xfrm>
            <a:off x="0" y="4301650"/>
            <a:ext cx="2993226" cy="841850"/>
          </a:xfrm>
          <a:prstGeom prst="rect">
            <a:avLst/>
          </a:prstGeom>
          <a:noFill/>
          <a:ln>
            <a:noFill/>
          </a:ln>
        </p:spPr>
      </p:pic>
      <p:pic>
        <p:nvPicPr>
          <p:cNvPr id="60" name="Google Shape;60;p13"/>
          <p:cNvPicPr preferRelativeResize="0"/>
          <p:nvPr/>
        </p:nvPicPr>
        <p:blipFill>
          <a:blip r:embed="rId5">
            <a:alphaModFix/>
          </a:blip>
          <a:stretch>
            <a:fillRect/>
          </a:stretch>
        </p:blipFill>
        <p:spPr>
          <a:xfrm>
            <a:off x="3894437" y="3899325"/>
            <a:ext cx="1436075" cy="12441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PROBLEM STATEMENT</a:t>
            </a:r>
            <a:endParaRPr sz="3000"/>
          </a:p>
        </p:txBody>
      </p:sp>
      <p:sp>
        <p:nvSpPr>
          <p:cNvPr id="66" name="Google Shape;66;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Montserrat"/>
                <a:ea typeface="Montserrat"/>
                <a:cs typeface="Montserrat"/>
                <a:sym typeface="Montserrat"/>
              </a:rPr>
              <a:t>“The University of Ottawa CEED workspace has need of an automated system that is easy to use, fits the CEED aesthetic, is durable and inexpensive, and makes use of Ross Video’s “DashBoard” tool to increase the space’s organization and productivity.”</a:t>
            </a:r>
            <a:endParaRPr sz="2200">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490250" y="526350"/>
            <a:ext cx="5683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OUR DESIGN -</a:t>
            </a:r>
            <a:endParaRPr sz="3600"/>
          </a:p>
          <a:p>
            <a:pPr indent="0" lvl="0" marL="0" rtl="0" algn="l">
              <a:spcBef>
                <a:spcPts val="0"/>
              </a:spcBef>
              <a:spcAft>
                <a:spcPts val="0"/>
              </a:spcAft>
              <a:buNone/>
            </a:pPr>
            <a:r>
              <a:rPr lang="en" sz="3600"/>
              <a:t>GATE MECHANISM</a:t>
            </a:r>
            <a:endParaRPr sz="36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pic>
        <p:nvPicPr>
          <p:cNvPr id="76" name="Google Shape;76;p16"/>
          <p:cNvPicPr preferRelativeResize="0"/>
          <p:nvPr/>
        </p:nvPicPr>
        <p:blipFill rotWithShape="1">
          <a:blip r:embed="rId3">
            <a:alphaModFix/>
          </a:blip>
          <a:srcRect b="19500" l="0" r="17898" t="20200"/>
          <a:stretch/>
        </p:blipFill>
        <p:spPr>
          <a:xfrm>
            <a:off x="1286619" y="1087230"/>
            <a:ext cx="3031772" cy="2969054"/>
          </a:xfrm>
          <a:prstGeom prst="rect">
            <a:avLst/>
          </a:prstGeom>
          <a:noFill/>
          <a:ln>
            <a:noFill/>
          </a:ln>
        </p:spPr>
      </p:pic>
      <p:pic>
        <p:nvPicPr>
          <p:cNvPr id="77" name="Google Shape;77;p16"/>
          <p:cNvPicPr preferRelativeResize="0"/>
          <p:nvPr/>
        </p:nvPicPr>
        <p:blipFill rotWithShape="1">
          <a:blip r:embed="rId4">
            <a:alphaModFix/>
          </a:blip>
          <a:srcRect b="25193" l="0" r="21340" t="13267"/>
          <a:stretch/>
        </p:blipFill>
        <p:spPr>
          <a:xfrm>
            <a:off x="4962825" y="1087225"/>
            <a:ext cx="2846143" cy="296905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1" name="Shape 81"/>
        <p:cNvGrpSpPr/>
        <p:nvPr/>
      </p:nvGrpSpPr>
      <p:grpSpPr>
        <a:xfrm>
          <a:off x="0" y="0"/>
          <a:ext cx="0" cy="0"/>
          <a:chOff x="0" y="0"/>
          <a:chExt cx="0" cy="0"/>
        </a:xfrm>
      </p:grpSpPr>
      <p:sp>
        <p:nvSpPr>
          <p:cNvPr id="82" name="Google Shape;82;p17"/>
          <p:cNvSpPr txBox="1"/>
          <p:nvPr>
            <p:ph type="title"/>
          </p:nvPr>
        </p:nvSpPr>
        <p:spPr>
          <a:xfrm>
            <a:off x="490250" y="526350"/>
            <a:ext cx="5683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OUR DESIGN - </a:t>
            </a:r>
            <a:endParaRPr sz="3600"/>
          </a:p>
          <a:p>
            <a:pPr indent="0" lvl="0" marL="0" rtl="0" algn="l">
              <a:spcBef>
                <a:spcPts val="0"/>
              </a:spcBef>
              <a:spcAft>
                <a:spcPts val="0"/>
              </a:spcAft>
              <a:buNone/>
            </a:pPr>
            <a:r>
              <a:rPr lang="en" sz="3600"/>
              <a:t>DASHBOARD</a:t>
            </a:r>
            <a:endParaRPr sz="36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pic>
        <p:nvPicPr>
          <p:cNvPr id="87" name="Google Shape;87;p18"/>
          <p:cNvPicPr preferRelativeResize="0"/>
          <p:nvPr/>
        </p:nvPicPr>
        <p:blipFill rotWithShape="1">
          <a:blip r:embed="rId3">
            <a:alphaModFix/>
          </a:blip>
          <a:srcRect b="0" l="10482" r="0" t="10682"/>
          <a:stretch/>
        </p:blipFill>
        <p:spPr>
          <a:xfrm>
            <a:off x="1033287" y="585662"/>
            <a:ext cx="7077427" cy="3972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OURS IS THE BEST</a:t>
            </a:r>
            <a:endParaRPr/>
          </a:p>
        </p:txBody>
      </p:sp>
      <p:pic>
        <p:nvPicPr>
          <p:cNvPr id="93" name="Google Shape;93;p19"/>
          <p:cNvPicPr preferRelativeResize="0"/>
          <p:nvPr/>
        </p:nvPicPr>
        <p:blipFill>
          <a:blip r:embed="rId3">
            <a:alphaModFix/>
          </a:blip>
          <a:stretch>
            <a:fillRect/>
          </a:stretch>
        </p:blipFill>
        <p:spPr>
          <a:xfrm>
            <a:off x="5814100" y="1421025"/>
            <a:ext cx="2715200" cy="2715200"/>
          </a:xfrm>
          <a:prstGeom prst="rect">
            <a:avLst/>
          </a:prstGeom>
          <a:noFill/>
          <a:ln>
            <a:noFill/>
          </a:ln>
        </p:spPr>
      </p:pic>
      <p:pic>
        <p:nvPicPr>
          <p:cNvPr id="94" name="Google Shape;94;p19"/>
          <p:cNvPicPr preferRelativeResize="0"/>
          <p:nvPr/>
        </p:nvPicPr>
        <p:blipFill rotWithShape="1">
          <a:blip r:embed="rId4">
            <a:alphaModFix/>
          </a:blip>
          <a:srcRect b="0" l="10482" r="0" t="10682"/>
          <a:stretch/>
        </p:blipFill>
        <p:spPr>
          <a:xfrm>
            <a:off x="708149" y="1421024"/>
            <a:ext cx="4837848" cy="27152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20"/>
          <p:cNvSpPr txBox="1"/>
          <p:nvPr>
            <p:ph type="title"/>
          </p:nvPr>
        </p:nvSpPr>
        <p:spPr>
          <a:xfrm>
            <a:off x="490250" y="526350"/>
            <a:ext cx="5683800" cy="4090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ANY QUESTIONS ?</a:t>
            </a:r>
            <a:endParaRPr sz="36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