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embeddedFontLst>
    <p:embeddedFont>
      <p:font typeface="Raleway"/>
      <p:regular r:id="rId23"/>
      <p:bold r:id="rId24"/>
      <p:italic r:id="rId25"/>
      <p:boldItalic r:id="rId26"/>
    </p:embeddedFont>
    <p:embeddedFont>
      <p:font typeface="Lato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Raleway-bold.fntdata"/><Relationship Id="rId23" Type="http://schemas.openxmlformats.org/officeDocument/2006/relationships/font" Target="fonts/Raleway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aleway-boldItalic.fntdata"/><Relationship Id="rId25" Type="http://schemas.openxmlformats.org/officeDocument/2006/relationships/font" Target="fonts/Raleway-italic.fntdata"/><Relationship Id="rId28" Type="http://schemas.openxmlformats.org/officeDocument/2006/relationships/font" Target="fonts/Lato-bold.fntdata"/><Relationship Id="rId27" Type="http://schemas.openxmlformats.org/officeDocument/2006/relationships/font" Target="fonts/Lato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Lato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C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14;p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" name="Google Shape;15;p2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" name="Google Shape;16;p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2"/>
          <p:cNvSpPr txBox="1"/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i="0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1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b="0" i="0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 numb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11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" name="Google Shape;67;p11"/>
          <p:cNvSpPr txBox="1"/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i="0" sz="12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b="1"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ctr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3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" name="Google Shape;22;p3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" name="Google Shape;23;p3"/>
          <p:cNvSpPr txBox="1"/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i="0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4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7" name="Google Shape;27;p4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" name="Google Shape;28;p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" name="Google Shape;29;p4"/>
          <p:cNvSpPr txBox="1"/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" type="body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oogle Shape;33;p5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" name="Google Shape;34;p5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" name="Google Shape;35;p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5"/>
          <p:cNvSpPr txBox="1"/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 column 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Google Shape;44;p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7"/>
          <p:cNvSpPr txBox="1"/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i="0" sz="3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aleway"/>
              <a:buNone/>
              <a:defRPr b="1" sz="3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●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200"/>
              <a:buFont typeface="Lato"/>
              <a:buChar char="○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200"/>
              <a:buFont typeface="Lato"/>
              <a:buChar char="■"/>
              <a:defRPr b="0" i="0" sz="16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 point">
    <p:bg>
      <p:bgPr>
        <a:solidFill>
          <a:schemeClr val="lt2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Google Shape;49;p8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0" name="Google Shape;50;p8"/>
          <p:cNvSpPr txBox="1"/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i="0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b="1" sz="6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1" name="Google Shape;51;p8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 title and descri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" name="Google Shape;54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" name="Google Shape;55;p9"/>
          <p:cNvSpPr txBox="1"/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i="0" sz="48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aleway"/>
              <a:buNone/>
              <a:defRPr b="1" sz="4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6" name="Google Shape;56;p9"/>
          <p:cNvSpPr txBox="1"/>
          <p:nvPr>
            <p:ph idx="1" type="subTitle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Lato"/>
              <a:buNone/>
              <a:defRPr b="0" i="0" sz="2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10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1" name="Google Shape;61;p1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10"/>
          <p:cNvSpPr txBox="1"/>
          <p:nvPr>
            <p:ph idx="1" type="body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3" name="Google Shape;63;p10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 b="0" i="0" sz="1867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slow">
    <p:push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makerepo.com/jboud030/uno-set-up-on-mac" TargetMode="External"/><Relationship Id="rId4" Type="http://schemas.openxmlformats.org/officeDocument/2006/relationships/image" Target="../media/image11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17.jpg"/><Relationship Id="rId5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/>
          <p:nvPr>
            <p:ph type="ctrTitle"/>
          </p:nvPr>
        </p:nvSpPr>
        <p:spPr>
          <a:xfrm>
            <a:off x="4780300" y="1892233"/>
            <a:ext cx="6998400" cy="18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80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The Basics of</a:t>
            </a:r>
            <a:r>
              <a:rPr b="1" i="0" lang="en-CA" sz="60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    </a:t>
            </a:r>
            <a:endParaRPr b="1" i="0" sz="6000" u="none" cap="none" strike="noStrik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aleway"/>
              <a:buNone/>
            </a:pPr>
            <a:r>
              <a:t/>
            </a:r>
            <a:endParaRPr b="1" i="0" sz="6000" u="none" cap="none" strike="noStrik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7" name="Google Shape;77;p13"/>
          <p:cNvSpPr txBox="1"/>
          <p:nvPr/>
        </p:nvSpPr>
        <p:spPr>
          <a:xfrm>
            <a:off x="6212900" y="3020167"/>
            <a:ext cx="6116800" cy="17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aleway"/>
              <a:buNone/>
            </a:pPr>
            <a:r>
              <a:rPr b="1" i="0" lang="en-CA" sz="8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Arduino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3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CA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Presented by Makerspace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EED Picture.jpg" id="79" name="Google Shape;79;p13"/>
          <p:cNvPicPr preferRelativeResize="0"/>
          <p:nvPr/>
        </p:nvPicPr>
        <p:blipFill rotWithShape="1">
          <a:blip r:embed="rId3">
            <a:alphaModFix/>
          </a:blip>
          <a:srcRect b="83723" l="37636" r="37323" t="0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ign with white text&#10;&#10;Description generated with high confidence" id="80" name="Google Shape;8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3300" y="1892233"/>
            <a:ext cx="4323740" cy="3458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 txBox="1"/>
          <p:nvPr>
            <p:ph type="title"/>
          </p:nvPr>
        </p:nvSpPr>
        <p:spPr>
          <a:xfrm>
            <a:off x="564800" y="596342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Arduino IDE </a:t>
            </a:r>
            <a:b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Interface and Uploading </a:t>
            </a:r>
            <a:endParaRPr/>
          </a:p>
        </p:txBody>
      </p:sp>
      <p:sp>
        <p:nvSpPr>
          <p:cNvPr id="159" name="Google Shape;159;p22"/>
          <p:cNvSpPr txBox="1"/>
          <p:nvPr/>
        </p:nvSpPr>
        <p:spPr>
          <a:xfrm>
            <a:off x="564800" y="2720915"/>
            <a:ext cx="4668253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AutoNum type="arabicPeriod"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 it’s plugged in LED on board should start to flash or stay on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AutoNum type="arabicPeriod"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Ensure the correct board has been selected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Tools &gt; Board &gt; Arduino/Genuino Uno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AutoNum type="arabicPeriod"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Set the Programmer to ArduinoISP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Tools &gt; Programmer &gt; ArduinoISP</a:t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AutoNum type="arabicPeriod"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Main Issue</a:t>
            </a: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Check the COM port, ensure the device is properly selected for uploading 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Tools &gt; Port &gt; COM (Arduino Uno)</a:t>
            </a:r>
            <a:endParaRPr/>
          </a:p>
        </p:txBody>
      </p:sp>
      <p:sp>
        <p:nvSpPr>
          <p:cNvPr id="160" name="Google Shape;160;p22"/>
          <p:cNvSpPr txBox="1"/>
          <p:nvPr/>
        </p:nvSpPr>
        <p:spPr>
          <a:xfrm>
            <a:off x="8658690" y="3274913"/>
            <a:ext cx="3193096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Apple Users</a:t>
            </a: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require a driver in order for Arduino to work tutorial listed here: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http://makerepo.com/jboud030/uno-set-up-on-mac</a:t>
            </a: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logo&#10;&#10;Description generated with high confidence" id="161" name="Google Shape;16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58690" y="3699047"/>
            <a:ext cx="361017" cy="361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2"/>
          <p:cNvPicPr preferRelativeResize="0"/>
          <p:nvPr/>
        </p:nvPicPr>
        <p:blipFill rotWithShape="1">
          <a:blip r:embed="rId5">
            <a:alphaModFix/>
          </a:blip>
          <a:srcRect b="4540" l="11711" r="37105" t="0"/>
          <a:stretch/>
        </p:blipFill>
        <p:spPr>
          <a:xfrm>
            <a:off x="5111711" y="2665275"/>
            <a:ext cx="3316116" cy="3477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 txBox="1"/>
          <p:nvPr>
            <p:ph type="title"/>
          </p:nvPr>
        </p:nvSpPr>
        <p:spPr>
          <a:xfrm>
            <a:off x="7619548" y="1518238"/>
            <a:ext cx="4164621" cy="38215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Circuit Diagram #1 </a:t>
            </a:r>
            <a:b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</a:t>
            </a:r>
            <a:b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 Blink</a:t>
            </a:r>
            <a:b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6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(on-board) </a:t>
            </a:r>
            <a:endParaRPr/>
          </a:p>
        </p:txBody>
      </p:sp>
      <p:pic>
        <p:nvPicPr>
          <p:cNvPr id="168" name="Google Shape;168;p23"/>
          <p:cNvPicPr preferRelativeResize="0"/>
          <p:nvPr/>
        </p:nvPicPr>
        <p:blipFill rotWithShape="1">
          <a:blip r:embed="rId3">
            <a:alphaModFix/>
          </a:blip>
          <a:srcRect b="4547" l="54244" r="0" t="0"/>
          <a:stretch/>
        </p:blipFill>
        <p:spPr>
          <a:xfrm>
            <a:off x="689811" y="679623"/>
            <a:ext cx="3705274" cy="54987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ircuit board&#10;&#10;Description generated with very high confidence" id="169" name="Google Shape;169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95085" y="2593219"/>
            <a:ext cx="3705273" cy="207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>
            <p:ph type="title"/>
          </p:nvPr>
        </p:nvSpPr>
        <p:spPr>
          <a:xfrm>
            <a:off x="7636043" y="1518236"/>
            <a:ext cx="3753852" cy="38215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Circuit Diagram #2 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Sequence</a:t>
            </a:r>
            <a:endParaRPr/>
          </a:p>
        </p:txBody>
      </p:sp>
      <p:pic>
        <p:nvPicPr>
          <p:cNvPr id="175" name="Google Shape;175;p24"/>
          <p:cNvPicPr preferRelativeResize="0"/>
          <p:nvPr/>
        </p:nvPicPr>
        <p:blipFill rotWithShape="1">
          <a:blip r:embed="rId3">
            <a:alphaModFix/>
          </a:blip>
          <a:srcRect b="0" l="21948" r="0" t="0"/>
          <a:stretch/>
        </p:blipFill>
        <p:spPr>
          <a:xfrm>
            <a:off x="1042736" y="563559"/>
            <a:ext cx="6320590" cy="5730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5"/>
          <p:cNvSpPr txBox="1"/>
          <p:nvPr>
            <p:ph type="title"/>
          </p:nvPr>
        </p:nvSpPr>
        <p:spPr>
          <a:xfrm>
            <a:off x="8085221" y="1518238"/>
            <a:ext cx="3753852" cy="38215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Circuit Diagram #3 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Button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+</a:t>
            </a:r>
            <a:b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54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LED</a:t>
            </a:r>
            <a:endParaRPr/>
          </a:p>
        </p:txBody>
      </p:sp>
      <p:pic>
        <p:nvPicPr>
          <p:cNvPr descr="A circuit board&#10;&#10;Description generated with very high confidence" id="181" name="Google Shape;18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799" y="573448"/>
            <a:ext cx="7015095" cy="5752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/>
          <p:nvPr>
            <p:ph type="title"/>
          </p:nvPr>
        </p:nvSpPr>
        <p:spPr>
          <a:xfrm>
            <a:off x="7579894" y="1324602"/>
            <a:ext cx="4259179" cy="42087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Circuit Diagram #4 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LED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+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Potentiometer</a:t>
            </a:r>
            <a:endParaRPr/>
          </a:p>
        </p:txBody>
      </p:sp>
      <p:pic>
        <p:nvPicPr>
          <p:cNvPr descr="A screenshot of a circuit board&#10;&#10;Description generated with high confidence" id="187" name="Google Shape;18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2927" y="667752"/>
            <a:ext cx="7179244" cy="5522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 txBox="1"/>
          <p:nvPr>
            <p:ph type="title"/>
          </p:nvPr>
        </p:nvSpPr>
        <p:spPr>
          <a:xfrm>
            <a:off x="7932821" y="1417014"/>
            <a:ext cx="4259179" cy="42087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Circuit 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Diagram #5 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- 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Button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+</a:t>
            </a:r>
            <a:b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CA" sz="42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Buzzer</a:t>
            </a:r>
            <a:endParaRPr/>
          </a:p>
        </p:txBody>
      </p:sp>
      <p:pic>
        <p:nvPicPr>
          <p:cNvPr descr="A circuit board&#10;&#10;Description generated with very high confidence" id="193" name="Google Shape;19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0673" y="1232193"/>
            <a:ext cx="7624755" cy="4765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"/>
          <p:cNvSpPr txBox="1"/>
          <p:nvPr>
            <p:ph type="title"/>
          </p:nvPr>
        </p:nvSpPr>
        <p:spPr>
          <a:xfrm>
            <a:off x="667831" y="527056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Quick Intro to Sensors (Discussion)</a:t>
            </a:r>
            <a:endParaRPr/>
          </a:p>
        </p:txBody>
      </p:sp>
      <p:pic>
        <p:nvPicPr>
          <p:cNvPr descr="A circuit board&#10;&#10;Description generated with very high confidence" id="199" name="Google Shape;19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86394" y="2692871"/>
            <a:ext cx="7804582" cy="3638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82047" y="2162150"/>
            <a:ext cx="5509953" cy="407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9"/>
          <p:cNvSpPr txBox="1"/>
          <p:nvPr>
            <p:ph type="title"/>
          </p:nvPr>
        </p:nvSpPr>
        <p:spPr>
          <a:xfrm>
            <a:off x="564800" y="625249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8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Want to be a volunteer??</a:t>
            </a:r>
            <a:endParaRPr b="1" i="0" sz="4800" u="none" cap="none" strike="noStrik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6" name="Google Shape;206;p29"/>
          <p:cNvSpPr txBox="1"/>
          <p:nvPr>
            <p:ph idx="4294967295" type="body"/>
          </p:nvPr>
        </p:nvSpPr>
        <p:spPr>
          <a:xfrm>
            <a:off x="240430" y="1814739"/>
            <a:ext cx="6751638" cy="4418012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Go to </a:t>
            </a:r>
            <a:r>
              <a:rPr b="1" i="0" lang="en-CA" sz="3333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volunteer.makerepo.com</a:t>
            </a:r>
            <a:r>
              <a:rPr b="0" i="0" lang="en-CA" sz="3333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en-CA" sz="3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and get trained! </a:t>
            </a:r>
            <a:endParaRPr b="0" i="0" sz="3333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Here you can find the rewards for volunteer hours and some of the things you can do to get involved.</a:t>
            </a:r>
            <a:endParaRPr b="0" i="0" sz="3333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333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HOPE TO SEE YOU THERE!!</a:t>
            </a:r>
            <a:endParaRPr b="0" i="0" sz="3333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0"/>
          <p:cNvSpPr txBox="1"/>
          <p:nvPr>
            <p:ph type="title"/>
          </p:nvPr>
        </p:nvSpPr>
        <p:spPr>
          <a:xfrm>
            <a:off x="564800" y="74032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PLEASE FILL OUT THIS SURVEY</a:t>
            </a:r>
            <a:endParaRPr b="1" i="0" sz="4800" u="none" cap="none" strike="noStrike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2" name="Google Shape;212;p30"/>
          <p:cNvSpPr txBox="1"/>
          <p:nvPr>
            <p:ph idx="4294967295" type="body"/>
          </p:nvPr>
        </p:nvSpPr>
        <p:spPr>
          <a:xfrm>
            <a:off x="1012031" y="2059843"/>
            <a:ext cx="10167937" cy="400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1" i="0" lang="en-CA" sz="4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Survey.makerepo.com</a:t>
            </a:r>
            <a:endParaRPr b="1" i="0" sz="48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333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Help us improve our workshops, it only takes a minute.</a:t>
            </a:r>
            <a:endParaRPr b="0" i="0" sz="3333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1" i="0" lang="en-CA" sz="3333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We are open 12-8 Mondays to Friday and Sundays 11-5 (Community Hours)</a:t>
            </a:r>
            <a:endParaRPr b="1" i="0" sz="3333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Do You Have a Makerepo Account?</a:t>
            </a:r>
            <a:endParaRPr b="1" i="0" sz="4800" u="none" cap="none" strike="noStrike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6" name="Google Shape;86;p14"/>
          <p:cNvSpPr txBox="1"/>
          <p:nvPr>
            <p:ph idx="4294967295" type="body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Make an account on </a:t>
            </a:r>
            <a:r>
              <a:rPr b="1" i="0" lang="en-CA" sz="3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Makerepo.com</a:t>
            </a:r>
            <a:r>
              <a:rPr b="0" i="0" lang="en-CA" sz="3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en-CA" sz="3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so that you can have access to other people’s projects and the use of our space! Everyone NEEDS one.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None/>
            </a:pPr>
            <a:r>
              <a:rPr b="0" i="0" lang="en-CA" sz="3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Community members speak to those working in the makerspace to get setup!</a:t>
            </a:r>
            <a:endParaRPr b="0" i="0" sz="30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7" name="Google Shape;87;p14"/>
          <p:cNvPicPr preferRelativeResize="0"/>
          <p:nvPr/>
        </p:nvPicPr>
        <p:blipFill rotWithShape="1">
          <a:blip r:embed="rId3">
            <a:alphaModFix/>
          </a:blip>
          <a:srcRect b="9540" l="0" r="44690" t="2355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type="title"/>
          </p:nvPr>
        </p:nvSpPr>
        <p:spPr>
          <a:xfrm>
            <a:off x="564800" y="53458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What’s an Arduino?</a:t>
            </a:r>
            <a:endParaRPr/>
          </a:p>
        </p:txBody>
      </p:sp>
      <p:pic>
        <p:nvPicPr>
          <p:cNvPr descr="http://arduino.cc/en/uploads/Main/ArduinoUno_r2_front450px.jpg" id="93" name="Google Shape;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800" y="2476279"/>
            <a:ext cx="4464400" cy="312508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5"/>
          <p:cNvSpPr txBox="1"/>
          <p:nvPr/>
        </p:nvSpPr>
        <p:spPr>
          <a:xfrm>
            <a:off x="5417820" y="2189929"/>
            <a:ext cx="6209380" cy="4154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simple inexpensive microcontroller, the “brains” of your project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Open-source computing platform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Reads the code you write (C/C++ functions)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Allows you to connect devices such as 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LEDs, Motor, Potentiometers, buttons, etc.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</a:pPr>
            <a:r>
              <a:rPr b="0" i="0" lang="en-CA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 expanding online support and libraries allowing for more complex design possibilities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/>
          <p:nvPr>
            <p:ph type="title"/>
          </p:nvPr>
        </p:nvSpPr>
        <p:spPr>
          <a:xfrm>
            <a:off x="564800" y="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Examples</a:t>
            </a:r>
            <a:endParaRPr/>
          </a:p>
        </p:txBody>
      </p:sp>
      <p:pic>
        <p:nvPicPr>
          <p:cNvPr id="100" name="Google Shape;10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7620" y="1446743"/>
            <a:ext cx="4092263" cy="303381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device&#10;&#10;Description generated with very high confidence" id="101" name="Google Shape;10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6200" y="4216138"/>
            <a:ext cx="3637134" cy="2109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 rotWithShape="1">
          <a:blip r:embed="rId5">
            <a:alphaModFix/>
          </a:blip>
          <a:srcRect b="20635" l="15369" r="12619" t="5697"/>
          <a:stretch/>
        </p:blipFill>
        <p:spPr>
          <a:xfrm>
            <a:off x="6701853" y="1446743"/>
            <a:ext cx="4925347" cy="283464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 txBox="1"/>
          <p:nvPr/>
        </p:nvSpPr>
        <p:spPr>
          <a:xfrm>
            <a:off x="267620" y="4480560"/>
            <a:ext cx="36371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Arduino-Uno Quadcopter</a:t>
            </a:r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7523334" y="4281383"/>
            <a:ext cx="409226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Microcontroller NOT an Arduino (bottom of Ulitmaker printers)</a:t>
            </a:r>
            <a:endParaRPr/>
          </a:p>
        </p:txBody>
      </p:sp>
      <p:sp>
        <p:nvSpPr>
          <p:cNvPr id="105" name="Google Shape;105;p16"/>
          <p:cNvSpPr txBox="1"/>
          <p:nvPr/>
        </p:nvSpPr>
        <p:spPr>
          <a:xfrm>
            <a:off x="4359883" y="3726180"/>
            <a:ext cx="234197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Arduino Nano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9496926" y="1334069"/>
            <a:ext cx="2695074" cy="1690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4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Arduino Layout</a:t>
            </a:r>
            <a:endParaRPr/>
          </a:p>
        </p:txBody>
      </p:sp>
      <p:pic>
        <p:nvPicPr>
          <p:cNvPr descr="A circuit board&#10;&#10;Description generated with very high confidence" id="111" name="Google Shape;11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800" y="625409"/>
            <a:ext cx="8817292" cy="5607181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9382092" y="3024309"/>
            <a:ext cx="2527968" cy="2585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workshop’s main focus include: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Digital Pins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Analog Pins 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USB Plug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External Power Supply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Reset Button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Indicator LED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381880" y="28312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Digital I/O Pins</a:t>
            </a:r>
            <a:endParaRPr/>
          </a:p>
        </p:txBody>
      </p:sp>
      <p:pic>
        <p:nvPicPr>
          <p:cNvPr id="118" name="Google Shape;11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000" y="2639060"/>
            <a:ext cx="10536000" cy="223012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2897164" y="5169120"/>
            <a:ext cx="60318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Gives and receives data with 0’s and 1’s (Digital Data)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b="0" i="0" lang="en-C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will vary depending on the components used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6263640" y="1190120"/>
            <a:ext cx="5698840" cy="137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Analog I/O Pins</a:t>
            </a:r>
            <a:endParaRPr/>
          </a:p>
        </p:txBody>
      </p:sp>
      <p:pic>
        <p:nvPicPr>
          <p:cNvPr descr="A screenshot of a cell phone&#10;&#10;Description generated with high confidence" id="125" name="Google Shape;12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800" y="594360"/>
            <a:ext cx="5698840" cy="569884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6469380" y="2964821"/>
            <a:ext cx="5157820" cy="2923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A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NOTE*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•"/>
            </a:pPr>
            <a:r>
              <a:rPr b="0" i="0" lang="en-CA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 as commonly used as digital pins, which is why there are more digital ports on the Arduino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•"/>
            </a:pPr>
            <a:r>
              <a:rPr b="0" i="0" lang="en-CA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type of input will depend on the peripheral device you select 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•"/>
            </a:pPr>
            <a:r>
              <a:rPr b="0" i="0" lang="en-CA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Analog components reflect motion or changes in real life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564800" y="397420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Breadboard</a:t>
            </a:r>
            <a:endParaRPr/>
          </a:p>
        </p:txBody>
      </p:sp>
      <p:pic>
        <p:nvPicPr>
          <p:cNvPr id="132" name="Google Shape;13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5999" y="2142868"/>
            <a:ext cx="5749555" cy="384645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0"/>
          <p:cNvSpPr txBox="1"/>
          <p:nvPr/>
        </p:nvSpPr>
        <p:spPr>
          <a:xfrm>
            <a:off x="564800" y="2125980"/>
            <a:ext cx="5531200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CA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Required to create circuits that interact with Arduino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CA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Allows you to easily use and experiment with components without permanent connections (soldering)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Important to understand how connections work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0" i="0" lang="en-CA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back of the board will show how pins are connected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0" i="0" lang="en-CA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Follow pattern of metal connections </a:t>
            </a:r>
            <a:endParaRPr/>
          </a:p>
        </p:txBody>
      </p:sp>
      <p:cxnSp>
        <p:nvCxnSpPr>
          <p:cNvPr id="134" name="Google Shape;134;p20"/>
          <p:cNvCxnSpPr/>
          <p:nvPr/>
        </p:nvCxnSpPr>
        <p:spPr>
          <a:xfrm>
            <a:off x="7146758" y="2646947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35" name="Google Shape;135;p20"/>
          <p:cNvCxnSpPr/>
          <p:nvPr/>
        </p:nvCxnSpPr>
        <p:spPr>
          <a:xfrm>
            <a:off x="7130714" y="2739188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36" name="Google Shape;136;p20"/>
          <p:cNvCxnSpPr/>
          <p:nvPr/>
        </p:nvCxnSpPr>
        <p:spPr>
          <a:xfrm>
            <a:off x="7142743" y="2835443"/>
            <a:ext cx="397042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stealth"/>
            <a:tailEnd len="med" w="med" type="stealth"/>
          </a:ln>
        </p:spPr>
      </p:cxnSp>
      <p:cxnSp>
        <p:nvCxnSpPr>
          <p:cNvPr id="137" name="Google Shape;137;p20"/>
          <p:cNvCxnSpPr/>
          <p:nvPr/>
        </p:nvCxnSpPr>
        <p:spPr>
          <a:xfrm>
            <a:off x="7142742" y="2931694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38" name="Google Shape;138;p20"/>
          <p:cNvCxnSpPr/>
          <p:nvPr/>
        </p:nvCxnSpPr>
        <p:spPr>
          <a:xfrm>
            <a:off x="7804484" y="2654968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39" name="Google Shape;139;p20"/>
          <p:cNvCxnSpPr/>
          <p:nvPr/>
        </p:nvCxnSpPr>
        <p:spPr>
          <a:xfrm>
            <a:off x="7804490" y="2739189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40" name="Google Shape;140;p20"/>
          <p:cNvCxnSpPr/>
          <p:nvPr/>
        </p:nvCxnSpPr>
        <p:spPr>
          <a:xfrm>
            <a:off x="7816512" y="2835441"/>
            <a:ext cx="397042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stealth"/>
            <a:tailEnd len="med" w="med" type="stealth"/>
          </a:ln>
        </p:spPr>
      </p:cxnSp>
      <p:cxnSp>
        <p:nvCxnSpPr>
          <p:cNvPr id="141" name="Google Shape;141;p20"/>
          <p:cNvCxnSpPr/>
          <p:nvPr/>
        </p:nvCxnSpPr>
        <p:spPr>
          <a:xfrm>
            <a:off x="7824534" y="2951747"/>
            <a:ext cx="397042" cy="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42" name="Google Shape;142;p20"/>
          <p:cNvCxnSpPr/>
          <p:nvPr/>
        </p:nvCxnSpPr>
        <p:spPr>
          <a:xfrm>
            <a:off x="6785811" y="2654968"/>
            <a:ext cx="0" cy="425116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43" name="Google Shape;143;p20"/>
          <p:cNvCxnSpPr/>
          <p:nvPr/>
        </p:nvCxnSpPr>
        <p:spPr>
          <a:xfrm>
            <a:off x="6878053" y="2675017"/>
            <a:ext cx="0" cy="425116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44" name="Google Shape;144;p20"/>
          <p:cNvCxnSpPr/>
          <p:nvPr/>
        </p:nvCxnSpPr>
        <p:spPr>
          <a:xfrm>
            <a:off x="8598569" y="2675017"/>
            <a:ext cx="0" cy="425116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45" name="Google Shape;145;p20"/>
          <p:cNvCxnSpPr/>
          <p:nvPr/>
        </p:nvCxnSpPr>
        <p:spPr>
          <a:xfrm>
            <a:off x="8498306" y="2675017"/>
            <a:ext cx="0" cy="425116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1"/>
          <p:cNvSpPr txBox="1"/>
          <p:nvPr>
            <p:ph type="title"/>
          </p:nvPr>
        </p:nvSpPr>
        <p:spPr>
          <a:xfrm>
            <a:off x="564800" y="195289"/>
            <a:ext cx="11062400" cy="20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</a:pPr>
            <a:r>
              <a:rPr b="1" i="0" lang="en-CA" sz="6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Software?</a:t>
            </a:r>
            <a:endParaRPr/>
          </a:p>
        </p:txBody>
      </p:sp>
      <p:sp>
        <p:nvSpPr>
          <p:cNvPr id="151" name="Google Shape;151;p21"/>
          <p:cNvSpPr txBox="1"/>
          <p:nvPr/>
        </p:nvSpPr>
        <p:spPr>
          <a:xfrm>
            <a:off x="510021" y="1896524"/>
            <a:ext cx="1111717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 order to program our Arduino we are going to need to install the software </a:t>
            </a:r>
            <a:r>
              <a:rPr b="1" lang="en-CA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Arduino IDE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ell phone&#10;&#10;Description generated with very high confidence" id="152" name="Google Shape;15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2993" y="2773336"/>
            <a:ext cx="8783276" cy="33246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1"/>
          <p:cNvSpPr/>
          <p:nvPr/>
        </p:nvSpPr>
        <p:spPr>
          <a:xfrm>
            <a:off x="9878095" y="2727521"/>
            <a:ext cx="2112135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goal</a:t>
            </a: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of this workshop is to get an understanding of inputs and outputs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en-CA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is the base understanding that underlies almost all Arduino projects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