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Economica"/>
      <p:regular r:id="rId23"/>
      <p:bold r:id="rId24"/>
      <p:italic r:id="rId25"/>
      <p:boldItalic r:id="rId26"/>
    </p:embeddedFont>
    <p:embeddedFont>
      <p:font typeface="Open Sans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Economica-bold.fntdata"/><Relationship Id="rId23" Type="http://schemas.openxmlformats.org/officeDocument/2006/relationships/font" Target="fonts/Economica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Economica-boldItalic.fntdata"/><Relationship Id="rId25" Type="http://schemas.openxmlformats.org/officeDocument/2006/relationships/font" Target="fonts/Economica-italic.fntdata"/><Relationship Id="rId28" Type="http://schemas.openxmlformats.org/officeDocument/2006/relationships/font" Target="fonts/OpenSans-bold.fntdata"/><Relationship Id="rId27" Type="http://schemas.openxmlformats.org/officeDocument/2006/relationships/font" Target="fonts/OpenSans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penSans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font" Target="fonts/OpenSans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02f0994f7c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02f0994f7c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We’re going to join the program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02f0994f7c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02f0994f7c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Which is a simple 3-step process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</a:t>
            </a:r>
            <a:r>
              <a:rPr lang="en"/>
              <a:t>source</a:t>
            </a:r>
            <a:r>
              <a:rPr lang="en"/>
              <a:t> just like form the feedback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02f0994f7c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02f0994f7c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 we could look at </a:t>
            </a:r>
            <a:r>
              <a:rPr lang="en"/>
              <a:t>community</a:t>
            </a:r>
            <a:r>
              <a:rPr lang="en"/>
              <a:t> stats, which shows things like user spending history and popular businesses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02f0994f7c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02f0994f7c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example this graphs shows where users like to spend and earn </a:t>
            </a:r>
            <a:r>
              <a:rPr lang="en"/>
              <a:t>their</a:t>
            </a:r>
            <a:r>
              <a:rPr lang="en"/>
              <a:t> points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02f0994f7c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02f0994f7c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 if i was the bank then the stat I see would be different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05c0c3d60a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105c0c3d60a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02f0994f7c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102f0994f7c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02f0994f7c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02f0994f7c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02cc25d6ac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02cc25d6ac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02cc25d6ac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02cc25d6ac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02cc25d6ac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02cc25d6ac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Found a blog by Lisa Furgison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point was to create a reward structure, a suggestion was </a:t>
            </a:r>
            <a:r>
              <a:rPr lang="en"/>
              <a:t>having</a:t>
            </a:r>
            <a:r>
              <a:rPr lang="en"/>
              <a:t> a tired business (exactly what we have)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04bbe3083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04bbe3083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mock up of how the users would use our website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Here’ homepage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Going through as a bank user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2f0994f7c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02f0994f7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user logs in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02f0994f7c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02f0994f7c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are 3 common actions a bank could take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we’re gonna add a partner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02f0994f7c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02f0994f7c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are some of the partner we could choose from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02f0994f7c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02f0994f7c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 at the homepage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Going through as a business user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7" name="Google Shape;17;p3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8" name="Google Shape;18;p3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" name="Google Shape;44;p9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rt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rt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rt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rt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rt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rt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rt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rt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blog.fivestars.com/what-do-customers-really-want-from-a-loyalty-program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ctrTitle"/>
          </p:nvPr>
        </p:nvSpPr>
        <p:spPr>
          <a:xfrm>
            <a:off x="3044700" y="1657350"/>
            <a:ext cx="3054600" cy="9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Infinite Rewards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3"/>
          <p:cNvSpPr txBox="1"/>
          <p:nvPr>
            <p:ph idx="1" type="subTitle"/>
          </p:nvPr>
        </p:nvSpPr>
        <p:spPr>
          <a:xfrm>
            <a:off x="3044700" y="2812455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By 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Group 10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Ryan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Tuba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1963" y="152400"/>
            <a:ext cx="7280083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0900" y="152400"/>
            <a:ext cx="7302199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1963" y="152400"/>
            <a:ext cx="7280083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8563" y="152400"/>
            <a:ext cx="726688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4475" y="152400"/>
            <a:ext cx="7095044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42250"/>
            <a:ext cx="9144001" cy="465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Conclusion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28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Partner </a:t>
            </a:r>
            <a:r>
              <a:rPr lang="en" sz="2400">
                <a:latin typeface="Arial"/>
                <a:ea typeface="Arial"/>
                <a:cs typeface="Arial"/>
                <a:sym typeface="Arial"/>
              </a:rPr>
              <a:t>Integration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○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Tired Businesses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55600" lvl="2" marL="1371600" rtl="0" algn="l"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■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Customers shop at places with higher point value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Open-</a:t>
            </a:r>
            <a:r>
              <a:rPr lang="en" sz="2400">
                <a:latin typeface="Arial"/>
                <a:ea typeface="Arial"/>
                <a:cs typeface="Arial"/>
                <a:sym typeface="Arial"/>
              </a:rPr>
              <a:t>source</a:t>
            </a:r>
            <a:r>
              <a:rPr lang="en" sz="24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2400">
                <a:latin typeface="Arial"/>
                <a:ea typeface="Arial"/>
                <a:cs typeface="Arial"/>
                <a:sym typeface="Arial"/>
              </a:rPr>
              <a:t>approach	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○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Easy and helpful access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Free Data Analytics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○"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Attractive and powerful idea</a:t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9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Questions or Comments?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Partner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Integration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9288" y="1059975"/>
            <a:ext cx="7365430" cy="382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title"/>
          </p:nvPr>
        </p:nvSpPr>
        <p:spPr>
          <a:xfrm>
            <a:off x="311700" y="315925"/>
            <a:ext cx="2817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Interviews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5"/>
          <p:cNvSpPr/>
          <p:nvPr/>
        </p:nvSpPr>
        <p:spPr>
          <a:xfrm>
            <a:off x="794113" y="1612907"/>
            <a:ext cx="3480300" cy="11451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rgbClr val="3D3D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5"/>
          <p:cNvSpPr/>
          <p:nvPr/>
        </p:nvSpPr>
        <p:spPr>
          <a:xfrm>
            <a:off x="872163" y="1692762"/>
            <a:ext cx="3324000" cy="9855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3D3D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5"/>
          <p:cNvSpPr/>
          <p:nvPr/>
        </p:nvSpPr>
        <p:spPr>
          <a:xfrm>
            <a:off x="4874113" y="1635932"/>
            <a:ext cx="3480300" cy="11451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rgbClr val="3D3D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5"/>
          <p:cNvSpPr/>
          <p:nvPr/>
        </p:nvSpPr>
        <p:spPr>
          <a:xfrm>
            <a:off x="4952163" y="1715787"/>
            <a:ext cx="3324000" cy="9855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3D3D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5"/>
          <p:cNvSpPr txBox="1"/>
          <p:nvPr/>
        </p:nvSpPr>
        <p:spPr>
          <a:xfrm>
            <a:off x="796908" y="1653126"/>
            <a:ext cx="3483900" cy="5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2"/>
                </a:solidFill>
              </a:rPr>
              <a:t>BMO - Business Technology Consultant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2831850" y="3246720"/>
            <a:ext cx="3480300" cy="11451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rgbClr val="3D3D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5"/>
          <p:cNvSpPr/>
          <p:nvPr/>
        </p:nvSpPr>
        <p:spPr>
          <a:xfrm>
            <a:off x="2909900" y="3326575"/>
            <a:ext cx="3324000" cy="9855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3D3D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5"/>
          <p:cNvSpPr txBox="1"/>
          <p:nvPr/>
        </p:nvSpPr>
        <p:spPr>
          <a:xfrm>
            <a:off x="872075" y="2120775"/>
            <a:ext cx="33240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94949"/>
                </a:solidFill>
              </a:rPr>
              <a:t>“Whenever you are managing a transfer of value you have to take into consideration for money </a:t>
            </a:r>
            <a:r>
              <a:rPr lang="en" sz="1200">
                <a:solidFill>
                  <a:srgbClr val="494949"/>
                </a:solidFill>
              </a:rPr>
              <a:t>laundering</a:t>
            </a:r>
            <a:r>
              <a:rPr lang="en" sz="1200">
                <a:solidFill>
                  <a:srgbClr val="494949"/>
                </a:solidFill>
              </a:rPr>
              <a:t>”</a:t>
            </a:r>
            <a:endParaRPr sz="1200">
              <a:solidFill>
                <a:srgbClr val="494949"/>
              </a:solidFill>
            </a:endParaRPr>
          </a:p>
        </p:txBody>
      </p:sp>
      <p:sp>
        <p:nvSpPr>
          <p:cNvPr id="83" name="Google Shape;83;p15"/>
          <p:cNvSpPr txBox="1"/>
          <p:nvPr/>
        </p:nvSpPr>
        <p:spPr>
          <a:xfrm>
            <a:off x="4872333" y="1676088"/>
            <a:ext cx="3483900" cy="5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2"/>
                </a:solidFill>
              </a:rPr>
              <a:t>Caterpillar inc. - Service Operation Manager</a:t>
            </a:r>
            <a:endParaRPr sz="1300">
              <a:solidFill>
                <a:schemeClr val="lt2"/>
              </a:solidFill>
            </a:endParaRPr>
          </a:p>
        </p:txBody>
      </p:sp>
      <p:sp>
        <p:nvSpPr>
          <p:cNvPr id="84" name="Google Shape;84;p15"/>
          <p:cNvSpPr txBox="1"/>
          <p:nvPr/>
        </p:nvSpPr>
        <p:spPr>
          <a:xfrm>
            <a:off x="4952175" y="2143725"/>
            <a:ext cx="33240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94949"/>
                </a:solidFill>
              </a:rPr>
              <a:t>“These days </a:t>
            </a:r>
            <a:r>
              <a:rPr lang="en" sz="1200">
                <a:solidFill>
                  <a:srgbClr val="494949"/>
                </a:solidFill>
              </a:rPr>
              <a:t>businesses</a:t>
            </a:r>
            <a:r>
              <a:rPr lang="en" sz="1200">
                <a:solidFill>
                  <a:srgbClr val="494949"/>
                </a:solidFill>
              </a:rPr>
              <a:t> are built on their data, having data analytics within your point system will make your product invaluable”</a:t>
            </a:r>
            <a:endParaRPr sz="1200">
              <a:solidFill>
                <a:srgbClr val="494949"/>
              </a:solidFill>
            </a:endParaRPr>
          </a:p>
        </p:txBody>
      </p:sp>
      <p:sp>
        <p:nvSpPr>
          <p:cNvPr id="85" name="Google Shape;85;p15"/>
          <p:cNvSpPr txBox="1"/>
          <p:nvPr/>
        </p:nvSpPr>
        <p:spPr>
          <a:xfrm>
            <a:off x="2825496" y="3287063"/>
            <a:ext cx="3483900" cy="5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2"/>
                </a:solidFill>
              </a:rPr>
              <a:t>Northwood Studios - IT Administrator</a:t>
            </a:r>
            <a:endParaRPr sz="1300">
              <a:solidFill>
                <a:schemeClr val="lt2"/>
              </a:solidFill>
            </a:endParaRPr>
          </a:p>
        </p:txBody>
      </p:sp>
      <p:sp>
        <p:nvSpPr>
          <p:cNvPr id="86" name="Google Shape;86;p15"/>
          <p:cNvSpPr txBox="1"/>
          <p:nvPr/>
        </p:nvSpPr>
        <p:spPr>
          <a:xfrm>
            <a:off x="2909950" y="3754700"/>
            <a:ext cx="33240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94949"/>
                </a:solidFill>
              </a:rPr>
              <a:t>“I use open source materials all the time, I see that open-ended approach to introducing new partners will promote smaller partners joining”</a:t>
            </a:r>
            <a:endParaRPr sz="1200">
              <a:solidFill>
                <a:srgbClr val="494949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Research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6"/>
          <p:cNvSpPr txBox="1"/>
          <p:nvPr>
            <p:ph idx="1" type="body"/>
          </p:nvPr>
        </p:nvSpPr>
        <p:spPr>
          <a:xfrm>
            <a:off x="311700" y="1225225"/>
            <a:ext cx="83232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rial"/>
              <a:buChar char="●"/>
            </a:pPr>
            <a:r>
              <a:rPr lang="en" sz="2000">
                <a:solidFill>
                  <a:srgbClr val="494949"/>
                </a:solidFill>
                <a:latin typeface="Arial"/>
                <a:ea typeface="Arial"/>
                <a:cs typeface="Arial"/>
                <a:sym typeface="Arial"/>
              </a:rPr>
              <a:t>Blog: </a:t>
            </a:r>
            <a:r>
              <a:rPr lang="en" sz="2000" u="sng">
                <a:solidFill>
                  <a:srgbClr val="AB8FDC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What Do Customers Really Want from a Loyalty Program?</a:t>
            </a:r>
            <a:r>
              <a:rPr lang="en" sz="2000">
                <a:solidFill>
                  <a:srgbClr val="49494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000">
              <a:solidFill>
                <a:srgbClr val="49494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rial"/>
              <a:buChar char="○"/>
            </a:pPr>
            <a:r>
              <a:rPr lang="en" sz="2000">
                <a:solidFill>
                  <a:srgbClr val="494949"/>
                </a:solidFill>
                <a:latin typeface="Arial"/>
                <a:ea typeface="Arial"/>
                <a:cs typeface="Arial"/>
                <a:sym typeface="Arial"/>
              </a:rPr>
              <a:t>By Lisa Furgison (Freelance </a:t>
            </a:r>
            <a:r>
              <a:rPr lang="en" sz="2000">
                <a:solidFill>
                  <a:srgbClr val="494949"/>
                </a:solidFill>
                <a:latin typeface="Arial"/>
                <a:ea typeface="Arial"/>
                <a:cs typeface="Arial"/>
                <a:sym typeface="Arial"/>
              </a:rPr>
              <a:t>journalist and co-owner of McEwen's Media) </a:t>
            </a:r>
            <a:endParaRPr sz="2000">
              <a:solidFill>
                <a:srgbClr val="49494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rial"/>
              <a:buChar char="○"/>
            </a:pPr>
            <a:r>
              <a:rPr lang="en" sz="2000">
                <a:solidFill>
                  <a:srgbClr val="494949"/>
                </a:solidFill>
                <a:latin typeface="Arial"/>
                <a:ea typeface="Arial"/>
                <a:cs typeface="Arial"/>
                <a:sym typeface="Arial"/>
              </a:rPr>
              <a:t>Reward Structure</a:t>
            </a:r>
            <a:endParaRPr sz="2000">
              <a:solidFill>
                <a:srgbClr val="49494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rial"/>
              <a:buChar char="■"/>
            </a:pPr>
            <a:r>
              <a:rPr lang="en" sz="2000">
                <a:solidFill>
                  <a:srgbClr val="494949"/>
                </a:solidFill>
                <a:latin typeface="Arial"/>
                <a:ea typeface="Arial"/>
                <a:cs typeface="Arial"/>
                <a:sym typeface="Arial"/>
              </a:rPr>
              <a:t>Create a Tiered System</a:t>
            </a:r>
            <a:endParaRPr sz="2000">
              <a:solidFill>
                <a:srgbClr val="49494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Arial"/>
              <a:buChar char="■"/>
            </a:pPr>
            <a:r>
              <a:rPr lang="en" sz="2000">
                <a:solidFill>
                  <a:srgbClr val="494949"/>
                </a:solidFill>
                <a:latin typeface="Arial"/>
                <a:ea typeface="Arial"/>
                <a:cs typeface="Arial"/>
                <a:sym typeface="Arial"/>
              </a:rPr>
              <a:t>Customers tend to shop more at higher tiered businesses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8300" y="152401"/>
            <a:ext cx="7227426" cy="48241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8338" y="152400"/>
            <a:ext cx="7227314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8288" y="152400"/>
            <a:ext cx="7227426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9725" y="152400"/>
            <a:ext cx="728454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8300" y="152401"/>
            <a:ext cx="7227426" cy="48241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