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5143500" cx="9144000"/>
  <p:notesSz cx="6858000" cy="9144000"/>
  <p:embeddedFontLst>
    <p:embeddedFont>
      <p:font typeface="Varela Round"/>
      <p:regular r:id="rId41"/>
    </p:embeddedFont>
    <p:embeddedFont>
      <p:font typeface="Shadows Into Light"/>
      <p:regular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4FB99F6-6B58-474A-A264-042FE4EF0D4E}">
  <a:tblStyle styleId="{C4FB99F6-6B58-474A-A264-042FE4EF0D4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44F9A6B-848C-4605-90B0-3D9830D2FB2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font" Target="fonts/ShadowsIntoLight-regular.fntdata"/><Relationship Id="rId41" Type="http://schemas.openxmlformats.org/officeDocument/2006/relationships/font" Target="fonts/VarelaRound-regular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9bd0a8af27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9bd0a8af27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Hello, were group A12 and we’re doing the multi-reminder app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*introduce yourselfs*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We’re designing a multi-reminder app for our client Mark who has ADHD and diabetes. This app will remind him of all the tasks he needs to do and keep his life on track.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a1eb05e4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a1eb05e4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Order inside the group is chronological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1eb05e43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a1eb05e43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Routines instead of categories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a1eb05e43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a1eb05e43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9bd0a8af27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9bd0a8af27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Ajay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9bd0a8af27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9bd0a8af27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Ajay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are not routines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9bd0a8af2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9bd0a8af2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1st aspect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a1f2e703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a1f2e703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2nd aspect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1f2e703a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a1f2e703a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3rd aspect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a1f2e703a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a1f2e703a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4th aspect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a1f2e703a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a1f2e703a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5th aspect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9bd0a8af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9bd0a8af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Lynne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our client meet and getting to know Mark. We determined that 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9bd0a8af2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9bd0a8af2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9bd0a8af27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9bd0a8af27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a1f2e703a6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a1f2e703a6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Farina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9bd0a8af27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9bd0a8af27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a1be31a6a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a1be31a6a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a1be31a6a5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a1be31a6a5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a1be31a6a5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a1be31a6a5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9bd0a8af27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9bd0a8af27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9bd0a8af27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9bd0a8af27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reminder list interface with each reminder as a coloured block based on category running on a phone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a1be31a6a5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a1be31a6a5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reminder list interface with each reminder as a coloured block based on category running on a phone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a1c28379f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a1c28379f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Lynne 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a3791428f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a3791428f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Alexis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“create a reminder” interface with drop downs for category and frequency of reminder, choose task day and enter how long to snooze and how many times you can snooze.</a:t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9bd0a8af27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9bd0a8af27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600"/>
              </a:spcBef>
              <a:spcAft>
                <a:spcPts val="0"/>
              </a:spcAft>
              <a:buClr>
                <a:srgbClr val="F9AC08"/>
              </a:buClr>
              <a:buSzPts val="1200"/>
              <a:buFont typeface="Varela Round"/>
              <a:buChar char="▧"/>
            </a:pPr>
            <a:r>
              <a:rPr lang="en" sz="12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We are able to undertake the project with free resources. </a:t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9AC08"/>
              </a:buClr>
              <a:buSzPts val="1200"/>
              <a:buFont typeface="Varela Round"/>
              <a:buChar char="▧"/>
            </a:pPr>
            <a:r>
              <a:rPr lang="en" sz="12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No assets were deemed necessary for the project. </a:t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9AC08"/>
              </a:buClr>
              <a:buSzPts val="1200"/>
              <a:buFont typeface="Varela Round"/>
              <a:buChar char="▧"/>
            </a:pPr>
            <a:r>
              <a:rPr lang="en" sz="12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In conclusion, we are able to undertake the project without any purchases.</a:t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9bd0a8af27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9bd0a8af27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50567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Develop a robust Multi-Reminder App which is capable of:</a:t>
            </a:r>
            <a:endParaRPr sz="1200">
              <a:solidFill>
                <a:srgbClr val="505670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04800" lvl="0" marL="457200" rtl="0" algn="l">
              <a:spcBef>
                <a:spcPts val="600"/>
              </a:spcBef>
              <a:spcAft>
                <a:spcPts val="0"/>
              </a:spcAft>
              <a:buClr>
                <a:srgbClr val="F9AC08"/>
              </a:buClr>
              <a:buSzPts val="1200"/>
              <a:buFont typeface="Varela Round"/>
              <a:buChar char="▧"/>
            </a:pPr>
            <a:r>
              <a:rPr lang="en" sz="12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Having the ability to set and edit multiple reminders organised by color</a:t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9AC08"/>
              </a:buClr>
              <a:buSzPts val="1200"/>
              <a:buFont typeface="Varela Round"/>
              <a:buChar char="▧"/>
            </a:pPr>
            <a:r>
              <a:rPr lang="en" sz="12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Give user the ability to make some reminder not snoozable </a:t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F9AC08"/>
              </a:buClr>
              <a:buSzPts val="1200"/>
              <a:buFont typeface="Varela Round"/>
              <a:buChar char="▧"/>
            </a:pPr>
            <a:r>
              <a:rPr lang="en" sz="1200">
                <a:solidFill>
                  <a:srgbClr val="505670"/>
                </a:solidFill>
                <a:latin typeface="Varela Round"/>
                <a:ea typeface="Varela Round"/>
                <a:cs typeface="Varela Round"/>
                <a:sym typeface="Varela Round"/>
              </a:rPr>
              <a:t>Give calendar view of reminders</a:t>
            </a:r>
            <a:endParaRPr sz="1200">
              <a:solidFill>
                <a:srgbClr val="505670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505670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9bd0a8af27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9bd0a8af27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505670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Business models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/>
              <a:t>Functional buttons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-"/>
            </a:pP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A </a:t>
            </a:r>
            <a:r>
              <a:rPr b="1" lang="en" sz="1200">
                <a:solidFill>
                  <a:srgbClr val="222222"/>
                </a:solidFill>
                <a:highlight>
                  <a:srgbClr val="FFFFFF"/>
                </a:highlight>
              </a:rPr>
              <a:t>business model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 is a company's core strategy for profitably doing </a:t>
            </a:r>
            <a:r>
              <a:rPr b="1" lang="en" sz="1200">
                <a:solidFill>
                  <a:srgbClr val="222222"/>
                </a:solidFill>
                <a:highlight>
                  <a:srgbClr val="FFFFFF"/>
                </a:highlight>
              </a:rPr>
              <a:t>business</a:t>
            </a:r>
            <a:r>
              <a:rPr lang="en" sz="1200">
                <a:solidFill>
                  <a:srgbClr val="222222"/>
                </a:solidFill>
                <a:highlight>
                  <a:srgbClr val="FFFFFF"/>
                </a:highlight>
              </a:rPr>
              <a:t>. </a:t>
            </a:r>
            <a:endParaRPr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9bd0a8af27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9bd0a8af27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9bd0a8af27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9bd0a8af27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a1c28379f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a1c28379f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a1c28379f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a1c28379f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a1c28379f2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a1c28379f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9bd0a8af2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9bd0a8af2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Lynne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9bd0a8af27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9bd0a8af27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Ajay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yellow" type="title">
  <p:cSld name="TITLE">
    <p:bg>
      <p:bgPr>
        <a:solidFill>
          <a:schemeClr val="accent1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1630650" y="1991813"/>
            <a:ext cx="5882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800"/>
              <a:buNone/>
              <a:defRPr sz="5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1650450" y="1524982"/>
            <a:ext cx="58431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None/>
              <a:defRPr sz="4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1650450" y="2629294"/>
            <a:ext cx="58431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404600" y="2161800"/>
            <a:ext cx="63348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 rtl="0" algn="ctr">
              <a:spcBef>
                <a:spcPts val="600"/>
              </a:spcBef>
              <a:spcAft>
                <a:spcPts val="0"/>
              </a:spcAft>
              <a:buSzPts val="3000"/>
              <a:buFont typeface="Shadows Into Light"/>
              <a:buChar char="▧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indent="-419100" lvl="1" marL="9144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○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indent="-419100" lvl="2" marL="13716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■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indent="-419100" lvl="3" marL="18288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●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indent="-419100" lvl="4" marL="22860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○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indent="-419100" lvl="5" marL="27432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■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indent="-419100" lvl="6" marL="32004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●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indent="-419100" lvl="7" marL="3657600" rtl="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○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indent="-419100" lvl="8" marL="4114800" algn="ctr">
              <a:spcBef>
                <a:spcPts val="0"/>
              </a:spcBef>
              <a:spcAft>
                <a:spcPts val="0"/>
              </a:spcAft>
              <a:buSzPts val="3000"/>
              <a:buFont typeface="Shadows Into Light"/>
              <a:buChar char="■"/>
              <a:defRPr sz="3000"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/>
        </p:txBody>
      </p:sp>
      <p:sp>
        <p:nvSpPr>
          <p:cNvPr id="19" name="Google Shape;19;p4"/>
          <p:cNvSpPr txBox="1"/>
          <p:nvPr/>
        </p:nvSpPr>
        <p:spPr>
          <a:xfrm>
            <a:off x="3593400" y="1086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dk2"/>
                </a:solidFill>
                <a:latin typeface="Varela Round"/>
                <a:ea typeface="Varela Round"/>
                <a:cs typeface="Varela Round"/>
                <a:sym typeface="Varela Round"/>
              </a:rPr>
              <a:t>“</a:t>
            </a:r>
            <a:endParaRPr sz="9600">
              <a:solidFill>
                <a:schemeClr val="dk2"/>
              </a:solidFill>
              <a:latin typeface="Varela Round"/>
              <a:ea typeface="Varela Round"/>
              <a:cs typeface="Varela Round"/>
              <a:sym typeface="Varela Round"/>
            </a:endParaRPr>
          </a:p>
        </p:txBody>
      </p:sp>
      <p:sp>
        <p:nvSpPr>
          <p:cNvPr id="20" name="Google Shape;20;p4"/>
          <p:cNvSpPr/>
          <p:nvPr/>
        </p:nvSpPr>
        <p:spPr>
          <a:xfrm>
            <a:off x="4103660" y="1178421"/>
            <a:ext cx="986085" cy="869309"/>
          </a:xfrm>
          <a:custGeom>
            <a:rect b="b" l="l" r="r" t="t"/>
            <a:pathLst>
              <a:path extrusionOk="0" h="52447" w="59251">
                <a:moveTo>
                  <a:pt x="31417" y="954"/>
                </a:moveTo>
                <a:cubicBezTo>
                  <a:pt x="25372" y="537"/>
                  <a:pt x="17283" y="-1744"/>
                  <a:pt x="13340" y="2856"/>
                </a:cubicBezTo>
                <a:cubicBezTo>
                  <a:pt x="3771" y="14019"/>
                  <a:pt x="374" y="37628"/>
                  <a:pt x="11755" y="46938"/>
                </a:cubicBezTo>
                <a:cubicBezTo>
                  <a:pt x="19208" y="53034"/>
                  <a:pt x="30839" y="53180"/>
                  <a:pt x="40297" y="51378"/>
                </a:cubicBezTo>
                <a:cubicBezTo>
                  <a:pt x="46481" y="50200"/>
                  <a:pt x="49934" y="42779"/>
                  <a:pt x="52665" y="37107"/>
                </a:cubicBezTo>
                <a:cubicBezTo>
                  <a:pt x="55247" y="31745"/>
                  <a:pt x="60979" y="25793"/>
                  <a:pt x="58690" y="20299"/>
                </a:cubicBezTo>
                <a:cubicBezTo>
                  <a:pt x="57279" y="16912"/>
                  <a:pt x="53473" y="15077"/>
                  <a:pt x="50445" y="13005"/>
                </a:cubicBezTo>
                <a:cubicBezTo>
                  <a:pt x="41918" y="7171"/>
                  <a:pt x="31006" y="-916"/>
                  <a:pt x="21269" y="2539"/>
                </a:cubicBezTo>
                <a:cubicBezTo>
                  <a:pt x="13737" y="5212"/>
                  <a:pt x="5208" y="9706"/>
                  <a:pt x="2241" y="17127"/>
                </a:cubicBezTo>
                <a:cubicBezTo>
                  <a:pt x="-1025" y="25295"/>
                  <a:pt x="-738" y="36131"/>
                  <a:pt x="4144" y="43449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" name="Google Shape;21;p4"/>
          <p:cNvSpPr/>
          <p:nvPr/>
        </p:nvSpPr>
        <p:spPr>
          <a:xfrm>
            <a:off x="4046425" y="1113850"/>
            <a:ext cx="1051090" cy="976914"/>
          </a:xfrm>
          <a:custGeom>
            <a:rect b="b" l="l" r="r" t="t"/>
            <a:pathLst>
              <a:path extrusionOk="0" h="58939" w="63157">
                <a:moveTo>
                  <a:pt x="20826" y="0"/>
                </a:moveTo>
                <a:cubicBezTo>
                  <a:pt x="13566" y="0"/>
                  <a:pt x="6296" y="7516"/>
                  <a:pt x="4652" y="14588"/>
                </a:cubicBezTo>
                <a:cubicBezTo>
                  <a:pt x="2364" y="24428"/>
                  <a:pt x="5707" y="35897"/>
                  <a:pt x="11629" y="44082"/>
                </a:cubicBezTo>
                <a:cubicBezTo>
                  <a:pt x="17782" y="52587"/>
                  <a:pt x="29173" y="60332"/>
                  <a:pt x="39537" y="58670"/>
                </a:cubicBezTo>
                <a:cubicBezTo>
                  <a:pt x="49203" y="57120"/>
                  <a:pt x="49748" y="56659"/>
                  <a:pt x="57296" y="50424"/>
                </a:cubicBezTo>
                <a:cubicBezTo>
                  <a:pt x="62556" y="46079"/>
                  <a:pt x="64679" y="36600"/>
                  <a:pt x="61736" y="30445"/>
                </a:cubicBezTo>
                <a:cubicBezTo>
                  <a:pt x="58298" y="23257"/>
                  <a:pt x="56273" y="24644"/>
                  <a:pt x="50954" y="18711"/>
                </a:cubicBezTo>
                <a:cubicBezTo>
                  <a:pt x="47260" y="14591"/>
                  <a:pt x="44103" y="9185"/>
                  <a:pt x="38903" y="7294"/>
                </a:cubicBezTo>
                <a:cubicBezTo>
                  <a:pt x="33439" y="5307"/>
                  <a:pt x="26891" y="5218"/>
                  <a:pt x="21460" y="7294"/>
                </a:cubicBezTo>
                <a:cubicBezTo>
                  <a:pt x="9149" y="12001"/>
                  <a:pt x="-3826" y="29029"/>
                  <a:pt x="1164" y="41228"/>
                </a:cubicBezTo>
                <a:cubicBezTo>
                  <a:pt x="8128" y="58254"/>
                  <a:pt x="49341" y="57602"/>
                  <a:pt x="56345" y="40593"/>
                </a:cubicBezTo>
                <a:cubicBezTo>
                  <a:pt x="58882" y="34432"/>
                  <a:pt x="60567" y="26229"/>
                  <a:pt x="56979" y="20614"/>
                </a:cubicBezTo>
                <a:cubicBezTo>
                  <a:pt x="53070" y="14496"/>
                  <a:pt x="47109" y="9628"/>
                  <a:pt x="40806" y="6026"/>
                </a:cubicBezTo>
                <a:cubicBezTo>
                  <a:pt x="32309" y="1170"/>
                  <a:pt x="17818" y="3588"/>
                  <a:pt x="11946" y="11417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>
              <a:buNone/>
              <a:defRPr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SzPts val="2400"/>
              <a:buChar char="▧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/>
        </p:txBody>
      </p:sp>
      <p:sp>
        <p:nvSpPr>
          <p:cNvPr id="26" name="Google Shape;26;p5"/>
          <p:cNvSpPr/>
          <p:nvPr/>
        </p:nvSpPr>
        <p:spPr>
          <a:xfrm>
            <a:off x="3120675" y="1149938"/>
            <a:ext cx="3060325" cy="11494"/>
          </a:xfrm>
          <a:custGeom>
            <a:rect b="b" l="l" r="r" t="t"/>
            <a:pathLst>
              <a:path extrusionOk="0" h="613" w="122413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" name="Google Shape;27;p5"/>
          <p:cNvSpPr/>
          <p:nvPr/>
        </p:nvSpPr>
        <p:spPr>
          <a:xfrm>
            <a:off x="3068250" y="1183294"/>
            <a:ext cx="3226850" cy="11906"/>
          </a:xfrm>
          <a:custGeom>
            <a:rect b="b" l="l" r="r" t="t"/>
            <a:pathLst>
              <a:path extrusionOk="0" h="635" w="129074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idx="1" type="body"/>
          </p:nvPr>
        </p:nvSpPr>
        <p:spPr>
          <a:xfrm>
            <a:off x="1109975" y="1373588"/>
            <a:ext cx="3266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▧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31" name="Google Shape;31;p6"/>
          <p:cNvSpPr txBox="1"/>
          <p:nvPr>
            <p:ph idx="2" type="body"/>
          </p:nvPr>
        </p:nvSpPr>
        <p:spPr>
          <a:xfrm>
            <a:off x="4915550" y="1373588"/>
            <a:ext cx="3155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▧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32" name="Google Shape;32;p6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9pPr>
          </a:lstStyle>
          <a:p/>
        </p:txBody>
      </p:sp>
      <p:sp>
        <p:nvSpPr>
          <p:cNvPr id="33" name="Google Shape;33;p6"/>
          <p:cNvSpPr/>
          <p:nvPr/>
        </p:nvSpPr>
        <p:spPr>
          <a:xfrm>
            <a:off x="3120675" y="1149938"/>
            <a:ext cx="3060325" cy="11494"/>
          </a:xfrm>
          <a:custGeom>
            <a:rect b="b" l="l" r="r" t="t"/>
            <a:pathLst>
              <a:path extrusionOk="0" h="613" w="122413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" name="Google Shape;34;p6"/>
          <p:cNvSpPr/>
          <p:nvPr/>
        </p:nvSpPr>
        <p:spPr>
          <a:xfrm>
            <a:off x="3068250" y="1183294"/>
            <a:ext cx="3226850" cy="11906"/>
          </a:xfrm>
          <a:custGeom>
            <a:rect b="b" l="l" r="r" t="t"/>
            <a:pathLst>
              <a:path extrusionOk="0" h="635" w="129074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idx="1" type="body"/>
          </p:nvPr>
        </p:nvSpPr>
        <p:spPr>
          <a:xfrm>
            <a:off x="1014825" y="1427100"/>
            <a:ext cx="2297400" cy="30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▧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8" name="Google Shape;38;p7"/>
          <p:cNvSpPr txBox="1"/>
          <p:nvPr>
            <p:ph idx="2" type="body"/>
          </p:nvPr>
        </p:nvSpPr>
        <p:spPr>
          <a:xfrm>
            <a:off x="3429925" y="1427100"/>
            <a:ext cx="2297400" cy="30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▧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39" name="Google Shape;39;p7"/>
          <p:cNvSpPr txBox="1"/>
          <p:nvPr>
            <p:ph idx="3" type="body"/>
          </p:nvPr>
        </p:nvSpPr>
        <p:spPr>
          <a:xfrm>
            <a:off x="5845025" y="1427100"/>
            <a:ext cx="2297400" cy="306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600"/>
              </a:spcBef>
              <a:spcAft>
                <a:spcPts val="0"/>
              </a:spcAft>
              <a:buSzPts val="1600"/>
              <a:buChar char="▧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9pPr>
          </a:lstStyle>
          <a:p/>
        </p:txBody>
      </p:sp>
      <p:sp>
        <p:nvSpPr>
          <p:cNvPr id="41" name="Google Shape;41;p7"/>
          <p:cNvSpPr/>
          <p:nvPr/>
        </p:nvSpPr>
        <p:spPr>
          <a:xfrm>
            <a:off x="3120675" y="1149938"/>
            <a:ext cx="3060325" cy="11494"/>
          </a:xfrm>
          <a:custGeom>
            <a:rect b="b" l="l" r="r" t="t"/>
            <a:pathLst>
              <a:path extrusionOk="0" h="613" w="122413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Google Shape;42;p7"/>
          <p:cNvSpPr/>
          <p:nvPr/>
        </p:nvSpPr>
        <p:spPr>
          <a:xfrm>
            <a:off x="3068250" y="1183294"/>
            <a:ext cx="3226850" cy="11906"/>
          </a:xfrm>
          <a:custGeom>
            <a:rect b="b" l="l" r="r" t="t"/>
            <a:pathLst>
              <a:path extrusionOk="0" h="635" w="129074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79CB8"/>
              </a:buClr>
              <a:buSzPts val="2600"/>
              <a:buNone/>
              <a:defRPr>
                <a:solidFill>
                  <a:srgbClr val="979CB8"/>
                </a:solidFill>
              </a:defRPr>
            </a:lvl9pPr>
          </a:lstStyle>
          <a:p/>
        </p:txBody>
      </p:sp>
      <p:sp>
        <p:nvSpPr>
          <p:cNvPr id="46" name="Google Shape;46;p8"/>
          <p:cNvSpPr/>
          <p:nvPr/>
        </p:nvSpPr>
        <p:spPr>
          <a:xfrm>
            <a:off x="3120675" y="1149938"/>
            <a:ext cx="3060325" cy="11494"/>
          </a:xfrm>
          <a:custGeom>
            <a:rect b="b" l="l" r="r" t="t"/>
            <a:pathLst>
              <a:path extrusionOk="0" h="613" w="122413">
                <a:moveTo>
                  <a:pt x="0" y="317"/>
                </a:moveTo>
                <a:cubicBezTo>
                  <a:pt x="40797" y="1117"/>
                  <a:pt x="81609" y="0"/>
                  <a:pt x="122413" y="0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7" name="Google Shape;47;p8"/>
          <p:cNvSpPr/>
          <p:nvPr/>
        </p:nvSpPr>
        <p:spPr>
          <a:xfrm>
            <a:off x="3068250" y="1183294"/>
            <a:ext cx="3226850" cy="11906"/>
          </a:xfrm>
          <a:custGeom>
            <a:rect b="b" l="l" r="r" t="t"/>
            <a:pathLst>
              <a:path extrusionOk="0" h="635" w="129074">
                <a:moveTo>
                  <a:pt x="0" y="0"/>
                </a:moveTo>
                <a:cubicBezTo>
                  <a:pt x="43025" y="0"/>
                  <a:pt x="86049" y="635"/>
                  <a:pt x="129074" y="635"/>
                </a:cubicBez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idx="1" type="body"/>
          </p:nvPr>
        </p:nvSpPr>
        <p:spPr>
          <a:xfrm>
            <a:off x="980400" y="4120556"/>
            <a:ext cx="71832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Clr>
                <a:srgbClr val="979CB8"/>
              </a:buClr>
              <a:buSzPts val="1600"/>
              <a:buNone/>
              <a:defRPr sz="1600">
                <a:solidFill>
                  <a:srgbClr val="979CB8"/>
                </a:solidFill>
              </a:defRPr>
            </a:lvl1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979CB8"/>
                </a:solidFill>
              </a:defRPr>
            </a:lvl1pPr>
            <a:lvl2pPr lvl="1">
              <a:buNone/>
              <a:defRPr>
                <a:solidFill>
                  <a:srgbClr val="979CB8"/>
                </a:solidFill>
              </a:defRPr>
            </a:lvl2pPr>
            <a:lvl3pPr lvl="2">
              <a:buNone/>
              <a:defRPr>
                <a:solidFill>
                  <a:srgbClr val="979CB8"/>
                </a:solidFill>
              </a:defRPr>
            </a:lvl3pPr>
            <a:lvl4pPr lvl="3">
              <a:buNone/>
              <a:defRPr>
                <a:solidFill>
                  <a:srgbClr val="979CB8"/>
                </a:solidFill>
              </a:defRPr>
            </a:lvl4pPr>
            <a:lvl5pPr lvl="4">
              <a:buNone/>
              <a:defRPr>
                <a:solidFill>
                  <a:srgbClr val="979CB8"/>
                </a:solidFill>
              </a:defRPr>
            </a:lvl5pPr>
            <a:lvl6pPr lvl="5">
              <a:buNone/>
              <a:defRPr>
                <a:solidFill>
                  <a:srgbClr val="979CB8"/>
                </a:solidFill>
              </a:defRPr>
            </a:lvl6pPr>
            <a:lvl7pPr lvl="6">
              <a:buNone/>
              <a:defRPr>
                <a:solidFill>
                  <a:srgbClr val="979CB8"/>
                </a:solidFill>
              </a:defRPr>
            </a:lvl7pPr>
            <a:lvl8pPr lvl="7">
              <a:buNone/>
              <a:defRPr>
                <a:solidFill>
                  <a:srgbClr val="979CB8"/>
                </a:solidFill>
              </a:defRPr>
            </a:lvl8pPr>
            <a:lvl9pPr lvl="8">
              <a:buNone/>
              <a:defRPr>
                <a:solidFill>
                  <a:srgbClr val="979CB8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824550" y="593531"/>
            <a:ext cx="7547700" cy="68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Font typeface="Shadows Into Light"/>
              <a:buNone/>
              <a:defRPr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arela Round"/>
              <a:buChar char="▧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○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■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3pPr>
            <a:lvl4pPr indent="-3810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●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4pPr>
            <a:lvl5pPr indent="-3810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○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5pPr>
            <a:lvl6pPr indent="-3810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■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6pPr>
            <a:lvl7pPr indent="-3810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●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7pPr>
            <a:lvl8pPr indent="-3810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○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8pPr>
            <a:lvl9pPr indent="-3810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arela Round"/>
              <a:buChar char="■"/>
              <a:defRPr sz="24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4348076" y="4726751"/>
            <a:ext cx="548700" cy="2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1pPr>
            <a:lvl2pPr lvl="1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2pPr>
            <a:lvl3pPr lvl="2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3pPr>
            <a:lvl4pPr lvl="3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4pPr>
            <a:lvl5pPr lvl="4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5pPr>
            <a:lvl6pPr lvl="5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6pPr>
            <a:lvl7pPr lvl="6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7pPr>
            <a:lvl8pPr lvl="7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8pPr>
            <a:lvl9pPr lvl="8" algn="ctr">
              <a:buNone/>
              <a:defRPr sz="13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5" Type="http://schemas.openxmlformats.org/officeDocument/2006/relationships/image" Target="../media/image1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5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ctrTitle"/>
          </p:nvPr>
        </p:nvSpPr>
        <p:spPr>
          <a:xfrm>
            <a:off x="311708" y="1116800"/>
            <a:ext cx="8520600" cy="205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</a:t>
            </a:r>
            <a:r>
              <a:rPr lang="en"/>
              <a:t>-Reminder App</a:t>
            </a:r>
            <a:endParaRPr/>
          </a:p>
        </p:txBody>
      </p:sp>
      <p:sp>
        <p:nvSpPr>
          <p:cNvPr id="63" name="Google Shape;63;p12"/>
          <p:cNvSpPr txBox="1"/>
          <p:nvPr>
            <p:ph idx="4294967295" type="subTitle"/>
          </p:nvPr>
        </p:nvSpPr>
        <p:spPr>
          <a:xfrm>
            <a:off x="642950" y="2834125"/>
            <a:ext cx="7895700" cy="9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/>
              <a:t>Group A12: </a:t>
            </a:r>
            <a:endParaRPr sz="22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000"/>
              <a:t>Ajay R. &amp; Alexis V. &amp; Farina S. &amp; Lynne N. &amp; Mashood A. 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Categorized Stacks</a:t>
            </a:r>
            <a:endParaRPr/>
          </a:p>
        </p:txBody>
      </p:sp>
      <p:sp>
        <p:nvSpPr>
          <p:cNvPr id="119" name="Google Shape;119;p21"/>
          <p:cNvSpPr txBox="1"/>
          <p:nvPr>
            <p:ph idx="1" type="body"/>
          </p:nvPr>
        </p:nvSpPr>
        <p:spPr>
          <a:xfrm>
            <a:off x="1070325" y="1439000"/>
            <a:ext cx="51438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Each routine is </a:t>
            </a:r>
            <a:r>
              <a:rPr lang="en"/>
              <a:t>separated</a:t>
            </a:r>
            <a:r>
              <a:rPr lang="en"/>
              <a:t> by colour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Groups can be expanded to show all reminders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If one reminder in a group is delayed, the others can be delayed as well</a:t>
            </a:r>
            <a:endParaRPr/>
          </a:p>
        </p:txBody>
      </p:sp>
      <p:pic>
        <p:nvPicPr>
          <p:cNvPr id="120" name="Google Shape;120;p21"/>
          <p:cNvPicPr preferRelativeResize="0"/>
          <p:nvPr/>
        </p:nvPicPr>
        <p:blipFill rotWithShape="1">
          <a:blip r:embed="rId3">
            <a:alphaModFix/>
          </a:blip>
          <a:srcRect b="38731" l="19390" r="55610" t="32955"/>
          <a:stretch/>
        </p:blipFill>
        <p:spPr>
          <a:xfrm>
            <a:off x="6157341" y="1037175"/>
            <a:ext cx="2223184" cy="355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Categorized Chronological Stacks</a:t>
            </a:r>
            <a:endParaRPr/>
          </a:p>
        </p:txBody>
      </p:sp>
      <p:sp>
        <p:nvSpPr>
          <p:cNvPr id="126" name="Google Shape;126;p22"/>
          <p:cNvSpPr txBox="1"/>
          <p:nvPr>
            <p:ph idx="1" type="body"/>
          </p:nvPr>
        </p:nvSpPr>
        <p:spPr>
          <a:xfrm>
            <a:off x="1070325" y="1439000"/>
            <a:ext cx="45606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This design shows the layout of the groups throughout the day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Categories</a:t>
            </a:r>
            <a:r>
              <a:rPr lang="en"/>
              <a:t> can’t have reminders spread throughout the day</a:t>
            </a:r>
            <a:endParaRPr/>
          </a:p>
        </p:txBody>
      </p:sp>
      <p:pic>
        <p:nvPicPr>
          <p:cNvPr id="127" name="Google Shape;127;p22"/>
          <p:cNvPicPr preferRelativeResize="0"/>
          <p:nvPr/>
        </p:nvPicPr>
        <p:blipFill rotWithShape="1">
          <a:blip r:embed="rId3">
            <a:alphaModFix/>
          </a:blip>
          <a:srcRect b="67951" l="18751" r="36215" t="4415"/>
          <a:stretch/>
        </p:blipFill>
        <p:spPr>
          <a:xfrm>
            <a:off x="4977918" y="1398275"/>
            <a:ext cx="3513107" cy="306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Chronological List</a:t>
            </a:r>
            <a:endParaRPr/>
          </a:p>
        </p:txBody>
      </p:sp>
      <p:sp>
        <p:nvSpPr>
          <p:cNvPr id="133" name="Google Shape;133;p23"/>
          <p:cNvSpPr txBox="1"/>
          <p:nvPr>
            <p:ph idx="1" type="body"/>
          </p:nvPr>
        </p:nvSpPr>
        <p:spPr>
          <a:xfrm>
            <a:off x="1070325" y="1290575"/>
            <a:ext cx="51480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This shows a chronological list of all reminders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Priority of each reminder is shown with exclamation points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Reminders can be set as complete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Reminders can be delayed before being triggered</a:t>
            </a:r>
            <a:endParaRPr/>
          </a:p>
        </p:txBody>
      </p:sp>
      <p:pic>
        <p:nvPicPr>
          <p:cNvPr id="134" name="Google Shape;13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8925" y="1062324"/>
            <a:ext cx="2086625" cy="351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1027950" y="6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Decision Matrix</a:t>
            </a:r>
            <a:endParaRPr/>
          </a:p>
        </p:txBody>
      </p:sp>
      <p:graphicFrame>
        <p:nvGraphicFramePr>
          <p:cNvPr id="140" name="Google Shape;140;p24"/>
          <p:cNvGraphicFramePr/>
          <p:nvPr/>
        </p:nvGraphicFramePr>
        <p:xfrm>
          <a:off x="1004838" y="604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{E44F9A6B-848C-4605-90B0-3D9830D2FB23}</a:tableStyleId>
              </a:tblPr>
              <a:tblGrid>
                <a:gridCol w="3352675"/>
                <a:gridCol w="1069675"/>
                <a:gridCol w="1391125"/>
                <a:gridCol w="1320850"/>
              </a:tblGrid>
              <a:tr h="5038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Metric</a:t>
                      </a:r>
                      <a:endParaRPr b="1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Categorized Stacks</a:t>
                      </a:r>
                      <a:endParaRPr b="1" sz="12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Categorized Chronological Stacks</a:t>
                      </a:r>
                      <a:endParaRPr b="1" sz="12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Chronological List</a:t>
                      </a:r>
                      <a:endParaRPr b="1" sz="12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Reminders listed chronologically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Reminders grouped with their category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Category name shown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Reminder name shown without </a:t>
                      </a: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tap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363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Categories must be chronological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Yes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pic>
        <p:nvPicPr>
          <p:cNvPr id="141" name="Google Shape;141;p24"/>
          <p:cNvPicPr preferRelativeResize="0"/>
          <p:nvPr/>
        </p:nvPicPr>
        <p:blipFill rotWithShape="1">
          <a:blip r:embed="rId3">
            <a:alphaModFix/>
          </a:blip>
          <a:srcRect b="38731" l="19390" r="55610" t="32955"/>
          <a:stretch/>
        </p:blipFill>
        <p:spPr>
          <a:xfrm>
            <a:off x="0" y="3147150"/>
            <a:ext cx="1245700" cy="199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 rotWithShape="1">
          <a:blip r:embed="rId3">
            <a:alphaModFix/>
          </a:blip>
          <a:srcRect b="67951" l="18751" r="36215" t="4415"/>
          <a:stretch/>
        </p:blipFill>
        <p:spPr>
          <a:xfrm>
            <a:off x="1245701" y="3147150"/>
            <a:ext cx="2284905" cy="199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12725" y="3092646"/>
            <a:ext cx="1245700" cy="21005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5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Selected Concept</a:t>
            </a:r>
            <a:endParaRPr/>
          </a:p>
        </p:txBody>
      </p:sp>
      <p:sp>
        <p:nvSpPr>
          <p:cNvPr id="149" name="Google Shape;149;p25"/>
          <p:cNvSpPr txBox="1"/>
          <p:nvPr>
            <p:ph idx="1" type="body"/>
          </p:nvPr>
        </p:nvSpPr>
        <p:spPr>
          <a:xfrm>
            <a:off x="1070325" y="1398800"/>
            <a:ext cx="44550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Modified version of chronological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Colours represent categories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No issues with reminders from the same category happening throughout the day</a:t>
            </a:r>
            <a:endParaRPr/>
          </a:p>
        </p:txBody>
      </p:sp>
      <p:pic>
        <p:nvPicPr>
          <p:cNvPr id="150" name="Google Shape;15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0500" y="1306363"/>
            <a:ext cx="1835200" cy="332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Feasibility</a:t>
            </a:r>
            <a:r>
              <a:rPr lang="en"/>
              <a:t> </a:t>
            </a:r>
            <a:endParaRPr/>
          </a:p>
        </p:txBody>
      </p:sp>
      <p:sp>
        <p:nvSpPr>
          <p:cNvPr id="156" name="Google Shape;156;p26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>
                <a:latin typeface="Shadows Into Light"/>
                <a:ea typeface="Shadows Into Light"/>
                <a:cs typeface="Shadows Into Light"/>
                <a:sym typeface="Shadows Into Light"/>
              </a:rPr>
              <a:t>Technical</a:t>
            </a:r>
            <a:endParaRPr sz="2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Sufficient knowledge in app development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Ability to learn missing skills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Knowledge of different apps and interfaces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Feasibility </a:t>
            </a:r>
            <a:endParaRPr/>
          </a:p>
        </p:txBody>
      </p:sp>
      <p:sp>
        <p:nvSpPr>
          <p:cNvPr id="162" name="Google Shape;162;p27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>
                <a:latin typeface="Shadows Into Light"/>
                <a:ea typeface="Shadows Into Light"/>
                <a:cs typeface="Shadows Into Light"/>
                <a:sym typeface="Shadows Into Light"/>
              </a:rPr>
              <a:t>Economic</a:t>
            </a:r>
            <a:endParaRPr sz="2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Low cost project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Does not require materials to be purchased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Feasibility </a:t>
            </a:r>
            <a:endParaRPr/>
          </a:p>
        </p:txBody>
      </p:sp>
      <p:sp>
        <p:nvSpPr>
          <p:cNvPr id="168" name="Google Shape;168;p28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>
                <a:latin typeface="Shadows Into Light"/>
                <a:ea typeface="Shadows Into Light"/>
                <a:cs typeface="Shadows Into Light"/>
                <a:sym typeface="Shadows Into Light"/>
              </a:rPr>
              <a:t>Legal</a:t>
            </a:r>
            <a:endParaRPr sz="2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Uniquely designed by our team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No legal concerns regarding copyright and patents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Feasibility </a:t>
            </a:r>
            <a:endParaRPr/>
          </a:p>
        </p:txBody>
      </p:sp>
      <p:sp>
        <p:nvSpPr>
          <p:cNvPr id="174" name="Google Shape;174;p29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>
                <a:latin typeface="Shadows Into Light"/>
                <a:ea typeface="Shadows Into Light"/>
                <a:cs typeface="Shadows Into Light"/>
                <a:sym typeface="Shadows Into Light"/>
              </a:rPr>
              <a:t>Operational</a:t>
            </a:r>
            <a:endParaRPr sz="2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No fees associated with releasing or continually supporting app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App can also be independently distributed with an installable apk file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0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Feasibility </a:t>
            </a:r>
            <a:endParaRPr/>
          </a:p>
        </p:txBody>
      </p:sp>
      <p:sp>
        <p:nvSpPr>
          <p:cNvPr id="180" name="Google Shape;180;p30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800">
                <a:latin typeface="Shadows Into Light"/>
                <a:ea typeface="Shadows Into Light"/>
                <a:cs typeface="Shadows Into Light"/>
                <a:sym typeface="Shadows Into Light"/>
              </a:rPr>
              <a:t>Scheduling</a:t>
            </a:r>
            <a:endParaRPr sz="28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Three months to complete the app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Possible to complete app if our team continues to manage our time </a:t>
            </a:r>
            <a:r>
              <a:rPr lang="en"/>
              <a:t>responsibility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Customer Needs</a:t>
            </a:r>
            <a:endParaRPr/>
          </a:p>
        </p:txBody>
      </p:sp>
      <p:sp>
        <p:nvSpPr>
          <p:cNvPr id="69" name="Google Shape;69;p13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Multiple ordered reminders can be set to the same time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Can operate without service or Wifi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Able to snooze certain reminders for a limited amount of time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Reminders can be set to go off at different frequencies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Feedback</a:t>
            </a:r>
            <a:endParaRPr/>
          </a:p>
        </p:txBody>
      </p:sp>
      <p:sp>
        <p:nvSpPr>
          <p:cNvPr id="186" name="Google Shape;186;p31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Client content with initial product concept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Client proposed larger font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Place tasks in boxes to differentiate them more easily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Landscape mode to show more details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Chose to not pursue after discussing technicalities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Modified Design Concept</a:t>
            </a:r>
            <a:endParaRPr/>
          </a:p>
        </p:txBody>
      </p:sp>
      <p:sp>
        <p:nvSpPr>
          <p:cNvPr id="192" name="Google Shape;192;p32"/>
          <p:cNvSpPr txBox="1"/>
          <p:nvPr>
            <p:ph idx="1" type="body"/>
          </p:nvPr>
        </p:nvSpPr>
        <p:spPr>
          <a:xfrm>
            <a:off x="1070325" y="1439000"/>
            <a:ext cx="43110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Shadows Into Light"/>
                <a:ea typeface="Shadows Into Light"/>
                <a:cs typeface="Shadows Into Light"/>
                <a:sym typeface="Shadows Into Light"/>
              </a:rPr>
              <a:t>Task List View</a:t>
            </a:r>
            <a:endParaRPr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▧"/>
            </a:pPr>
            <a:r>
              <a:rPr lang="en" sz="1800"/>
              <a:t>Each task is clearly divided by colour blocks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▧"/>
            </a:pPr>
            <a:r>
              <a:rPr lang="en" sz="1800"/>
              <a:t>Clicking on tasks will display more details.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▧"/>
            </a:pPr>
            <a:r>
              <a:rPr lang="en" sz="1800"/>
              <a:t>The gear button allows you to edit tasks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▧"/>
            </a:pPr>
            <a:r>
              <a:rPr lang="en" sz="1800"/>
              <a:t>The clock buttons allows you to delay tasks</a:t>
            </a:r>
            <a:endParaRPr sz="1800"/>
          </a:p>
        </p:txBody>
      </p:sp>
      <p:pic>
        <p:nvPicPr>
          <p:cNvPr id="193" name="Google Shape;193;p32"/>
          <p:cNvPicPr preferRelativeResize="0"/>
          <p:nvPr/>
        </p:nvPicPr>
        <p:blipFill rotWithShape="1">
          <a:blip r:embed="rId3">
            <a:alphaModFix/>
          </a:blip>
          <a:srcRect b="31048" l="0" r="0" t="0"/>
          <a:stretch/>
        </p:blipFill>
        <p:spPr>
          <a:xfrm>
            <a:off x="5549900" y="1485125"/>
            <a:ext cx="2332000" cy="296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Modified Design Concept</a:t>
            </a:r>
            <a:endParaRPr/>
          </a:p>
        </p:txBody>
      </p:sp>
      <p:sp>
        <p:nvSpPr>
          <p:cNvPr id="199" name="Google Shape;199;p33"/>
          <p:cNvSpPr txBox="1"/>
          <p:nvPr>
            <p:ph idx="1" type="body"/>
          </p:nvPr>
        </p:nvSpPr>
        <p:spPr>
          <a:xfrm>
            <a:off x="6308750" y="1439000"/>
            <a:ext cx="21825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Shadows Into Light"/>
                <a:ea typeface="Shadows Into Light"/>
                <a:cs typeface="Shadows Into Light"/>
                <a:sym typeface="Shadows Into Light"/>
              </a:rPr>
              <a:t>Create a Task Interface</a:t>
            </a:r>
            <a:endParaRPr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Char char="▧"/>
            </a:pPr>
            <a:r>
              <a:rPr lang="en" sz="1800"/>
              <a:t>Depending on the chosen frequency, different settings are available</a:t>
            </a:r>
            <a:endParaRPr sz="1800"/>
          </a:p>
        </p:txBody>
      </p:sp>
      <p:pic>
        <p:nvPicPr>
          <p:cNvPr id="200" name="Google Shape;200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275" y="1374275"/>
            <a:ext cx="5722424" cy="319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Flow Chart</a:t>
            </a:r>
            <a:endParaRPr/>
          </a:p>
        </p:txBody>
      </p:sp>
      <p:pic>
        <p:nvPicPr>
          <p:cNvPr id="206" name="Google Shape;20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725" y="1362300"/>
            <a:ext cx="2639600" cy="282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463" y="1238075"/>
            <a:ext cx="4748326" cy="339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Flow Chart</a:t>
            </a:r>
            <a:endParaRPr/>
          </a:p>
        </p:txBody>
      </p:sp>
      <p:pic>
        <p:nvPicPr>
          <p:cNvPr id="213" name="Google Shape;21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725" y="1362300"/>
            <a:ext cx="2639600" cy="282748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5"/>
          <p:cNvSpPr/>
          <p:nvPr/>
        </p:nvSpPr>
        <p:spPr>
          <a:xfrm>
            <a:off x="630100" y="1888975"/>
            <a:ext cx="2639700" cy="28275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5" name="Google Shape;21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463" y="1238075"/>
            <a:ext cx="4748326" cy="339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6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Flow Chart</a:t>
            </a:r>
            <a:endParaRPr/>
          </a:p>
        </p:txBody>
      </p:sp>
      <p:pic>
        <p:nvPicPr>
          <p:cNvPr id="221" name="Google Shape;22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725" y="1362300"/>
            <a:ext cx="2639600" cy="282748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6"/>
          <p:cNvSpPr/>
          <p:nvPr/>
        </p:nvSpPr>
        <p:spPr>
          <a:xfrm>
            <a:off x="3588300" y="1888975"/>
            <a:ext cx="1995300" cy="25413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3" name="Google Shape;22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463" y="1238075"/>
            <a:ext cx="4748326" cy="339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7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Flow Chart</a:t>
            </a:r>
            <a:endParaRPr/>
          </a:p>
        </p:txBody>
      </p:sp>
      <p:sp>
        <p:nvSpPr>
          <p:cNvPr id="229" name="Google Shape;229;p37"/>
          <p:cNvSpPr/>
          <p:nvPr/>
        </p:nvSpPr>
        <p:spPr>
          <a:xfrm>
            <a:off x="5560750" y="1301100"/>
            <a:ext cx="2867700" cy="3228000"/>
          </a:xfrm>
          <a:prstGeom prst="roundRect">
            <a:avLst>
              <a:gd fmla="val 16667" name="adj"/>
            </a:avLst>
          </a:prstGeom>
          <a:solidFill>
            <a:srgbClr val="EAD1D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0" name="Google Shape;23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9725" y="1362300"/>
            <a:ext cx="2639600" cy="282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463" y="1238075"/>
            <a:ext cx="4748326" cy="339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8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Assumptions</a:t>
            </a:r>
            <a:endParaRPr/>
          </a:p>
        </p:txBody>
      </p:sp>
      <p:sp>
        <p:nvSpPr>
          <p:cNvPr id="237" name="Google Shape;237;p38"/>
          <p:cNvSpPr txBox="1"/>
          <p:nvPr>
            <p:ph idx="1" type="body"/>
          </p:nvPr>
        </p:nvSpPr>
        <p:spPr>
          <a:xfrm>
            <a:off x="1070325" y="13627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Shadows Into Light"/>
                <a:ea typeface="Shadows Into Light"/>
                <a:cs typeface="Shadows Into Light"/>
                <a:sym typeface="Shadows Into Light"/>
              </a:rPr>
              <a:t>Our team assumes:</a:t>
            </a:r>
            <a:endParaRPr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00"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That the plans we’ve made are feasible to implement.</a:t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That the reminder list interface, as well as creating a reminder, will be easy to understand and use. </a:t>
            </a:r>
            <a:endParaRPr/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5122" y="1445165"/>
            <a:ext cx="1486158" cy="3094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9"/>
          <p:cNvPicPr preferRelativeResize="0"/>
          <p:nvPr/>
        </p:nvPicPr>
        <p:blipFill rotWithShape="1">
          <a:blip r:embed="rId4">
            <a:alphaModFix/>
          </a:blip>
          <a:srcRect b="0" l="26754" r="27441" t="0"/>
          <a:stretch/>
        </p:blipFill>
        <p:spPr>
          <a:xfrm>
            <a:off x="3813872" y="1200121"/>
            <a:ext cx="1668658" cy="348976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39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0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</a:t>
            </a:r>
            <a:endParaRPr/>
          </a:p>
        </p:txBody>
      </p:sp>
      <p:pic>
        <p:nvPicPr>
          <p:cNvPr id="250" name="Google Shape;250;p40"/>
          <p:cNvPicPr preferRelativeResize="0"/>
          <p:nvPr/>
        </p:nvPicPr>
        <p:blipFill rotWithShape="1">
          <a:blip r:embed="rId3">
            <a:alphaModFix/>
          </a:blip>
          <a:srcRect b="45432" l="0" r="0" t="0"/>
          <a:stretch/>
        </p:blipFill>
        <p:spPr>
          <a:xfrm>
            <a:off x="1140169" y="1617000"/>
            <a:ext cx="2324300" cy="2873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40"/>
          <p:cNvPicPr preferRelativeResize="0"/>
          <p:nvPr/>
        </p:nvPicPr>
        <p:blipFill rotWithShape="1">
          <a:blip r:embed="rId4">
            <a:alphaModFix/>
          </a:blip>
          <a:srcRect b="44592" l="26754" r="27441" t="0"/>
          <a:stretch/>
        </p:blipFill>
        <p:spPr>
          <a:xfrm>
            <a:off x="997469" y="1200013"/>
            <a:ext cx="2609700" cy="3290394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40"/>
          <p:cNvSpPr txBox="1"/>
          <p:nvPr>
            <p:ph idx="1" type="body"/>
          </p:nvPr>
        </p:nvSpPr>
        <p:spPr>
          <a:xfrm>
            <a:off x="3607175" y="1352525"/>
            <a:ext cx="49719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600"/>
              </a:spcBef>
              <a:spcAft>
                <a:spcPts val="0"/>
              </a:spcAft>
              <a:buSzPts val="2000"/>
              <a:buChar char="▧"/>
            </a:pPr>
            <a:r>
              <a:rPr lang="en" sz="2000"/>
              <a:t>C</a:t>
            </a:r>
            <a:r>
              <a:rPr lang="en" sz="2000"/>
              <a:t>olours signify the category the tasks are in.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▧"/>
            </a:pPr>
            <a:r>
              <a:rPr lang="en" sz="2000"/>
              <a:t>Exclamation points signify the priority of the task.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▧"/>
            </a:pPr>
            <a:r>
              <a:rPr lang="en" sz="2000"/>
              <a:t>Gear Icon allows user to edit the task.</a:t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▧"/>
            </a:pPr>
            <a:r>
              <a:rPr lang="en" sz="2000"/>
              <a:t>Clock icon allows user to edit how long the duration of snooze will be for that task.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Customer Needs</a:t>
            </a:r>
            <a:endParaRPr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Reminders can be categorized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Reminders can be viewed in a calendar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Doctors and nurses can access to the reminders and can modify them </a:t>
            </a:r>
            <a:endParaRPr/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Reminders are colour coordinated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1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</a:t>
            </a:r>
            <a:endParaRPr/>
          </a:p>
        </p:txBody>
      </p:sp>
      <p:pic>
        <p:nvPicPr>
          <p:cNvPr id="258" name="Google Shape;258;p41"/>
          <p:cNvPicPr preferRelativeResize="0"/>
          <p:nvPr/>
        </p:nvPicPr>
        <p:blipFill rotWithShape="1">
          <a:blip r:embed="rId3">
            <a:alphaModFix/>
          </a:blip>
          <a:srcRect b="16977" l="0" r="1854" t="1283"/>
          <a:stretch/>
        </p:blipFill>
        <p:spPr>
          <a:xfrm>
            <a:off x="1212450" y="1583306"/>
            <a:ext cx="2288600" cy="2103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41"/>
          <p:cNvPicPr preferRelativeResize="0"/>
          <p:nvPr/>
        </p:nvPicPr>
        <p:blipFill rotWithShape="1">
          <a:blip r:embed="rId4">
            <a:alphaModFix/>
          </a:blip>
          <a:srcRect b="49779" l="26050" r="26203" t="0"/>
          <a:stretch/>
        </p:blipFill>
        <p:spPr>
          <a:xfrm>
            <a:off x="1034175" y="1144149"/>
            <a:ext cx="2641750" cy="3118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41"/>
          <p:cNvPicPr preferRelativeResize="0"/>
          <p:nvPr/>
        </p:nvPicPr>
        <p:blipFill rotWithShape="1">
          <a:blip r:embed="rId5">
            <a:alphaModFix/>
          </a:blip>
          <a:srcRect b="70497" l="0" r="0" t="0"/>
          <a:stretch/>
        </p:blipFill>
        <p:spPr>
          <a:xfrm>
            <a:off x="1241550" y="3579629"/>
            <a:ext cx="2201325" cy="6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1"/>
          <p:cNvSpPr txBox="1"/>
          <p:nvPr/>
        </p:nvSpPr>
        <p:spPr>
          <a:xfrm>
            <a:off x="3863650" y="1276600"/>
            <a:ext cx="43737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Creating a New Task</a:t>
            </a:r>
            <a:endParaRPr sz="100">
              <a:solidFill>
                <a:schemeClr val="dk1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  <a:p>
            <a:pPr indent="-361950" lvl="0" marL="45720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Varela Round"/>
              <a:buChar char="▧"/>
            </a:pPr>
            <a:r>
              <a:rPr lang="en" sz="21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User is able to choose the frequency of the task.</a:t>
            </a:r>
            <a:endParaRPr sz="2100">
              <a:solidFill>
                <a:schemeClr val="dk1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Varela Round"/>
              <a:buChar char="▧"/>
            </a:pPr>
            <a:r>
              <a:rPr lang="en" sz="21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User is able to input duration of snooze.</a:t>
            </a:r>
            <a:endParaRPr sz="2100">
              <a:solidFill>
                <a:schemeClr val="dk1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Varela Round"/>
              <a:buChar char="▧"/>
            </a:pPr>
            <a:r>
              <a:rPr lang="en" sz="2100">
                <a:solidFill>
                  <a:schemeClr val="dk1"/>
                </a:solidFill>
                <a:latin typeface="Varela Round"/>
                <a:ea typeface="Varela Round"/>
                <a:cs typeface="Varela Round"/>
                <a:sym typeface="Varela Round"/>
              </a:rPr>
              <a:t>Able to input how many times snooze can be clicked.</a:t>
            </a:r>
            <a:endParaRPr sz="2100">
              <a:solidFill>
                <a:schemeClr val="dk1"/>
              </a:solidFill>
              <a:latin typeface="Varela Round"/>
              <a:ea typeface="Varela Round"/>
              <a:cs typeface="Varela Round"/>
              <a:sym typeface="Varela Round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2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Bill of Materials</a:t>
            </a:r>
            <a:endParaRPr/>
          </a:p>
        </p:txBody>
      </p:sp>
      <p:graphicFrame>
        <p:nvGraphicFramePr>
          <p:cNvPr id="267" name="Google Shape;267;p42"/>
          <p:cNvGraphicFramePr/>
          <p:nvPr/>
        </p:nvGraphicFramePr>
        <p:xfrm>
          <a:off x="1318925" y="1459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{E44F9A6B-848C-4605-90B0-3D9830D2FB23}</a:tableStyleId>
              </a:tblPr>
              <a:tblGrid>
                <a:gridCol w="552450"/>
                <a:gridCol w="1362075"/>
                <a:gridCol w="2276175"/>
                <a:gridCol w="881500"/>
                <a:gridCol w="916075"/>
                <a:gridCol w="517875"/>
              </a:tblGrid>
              <a:tr h="28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Item #</a:t>
                      </a:r>
                      <a:endParaRPr b="1"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Part Name/Service</a:t>
                      </a:r>
                      <a:endParaRPr b="1"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Description</a:t>
                      </a:r>
                      <a:endParaRPr b="1"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Quantity</a:t>
                      </a:r>
                      <a:endParaRPr b="1"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Unit Cost</a:t>
                      </a:r>
                      <a:endParaRPr b="1"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Cost</a:t>
                      </a:r>
                      <a:endParaRPr b="1"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Android Studio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An Integrated development environment for Google's Android operating system.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N/A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2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Google Cloud API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Access to Google’s Cloud services to interact with Google Home.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N/A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3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GitHub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Code hosting and version control platform.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N/A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  <a:tr h="270500">
                <a:tc gridSpan="5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Total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  <a:tc hMerge="1"/>
                <a:tc hMerge="1"/>
                <a:tc hMerge="1"/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$0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3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Plan</a:t>
            </a:r>
            <a:endParaRPr/>
          </a:p>
        </p:txBody>
      </p:sp>
      <p:sp>
        <p:nvSpPr>
          <p:cNvPr id="273" name="Google Shape;273;p43"/>
          <p:cNvSpPr txBox="1"/>
          <p:nvPr/>
        </p:nvSpPr>
        <p:spPr>
          <a:xfrm>
            <a:off x="1177500" y="1290575"/>
            <a:ext cx="6789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pic>
        <p:nvPicPr>
          <p:cNvPr id="274" name="Google Shape;27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712" y="1290575"/>
            <a:ext cx="6000575" cy="3283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4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</a:t>
            </a:r>
            <a:endParaRPr/>
          </a:p>
        </p:txBody>
      </p:sp>
      <p:sp>
        <p:nvSpPr>
          <p:cNvPr id="280" name="Google Shape;280;p44"/>
          <p:cNvSpPr txBox="1"/>
          <p:nvPr/>
        </p:nvSpPr>
        <p:spPr>
          <a:xfrm>
            <a:off x="1332900" y="1246025"/>
            <a:ext cx="64782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pic>
        <p:nvPicPr>
          <p:cNvPr id="281" name="Google Shape;28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1700" y="1290575"/>
            <a:ext cx="5956126" cy="328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5"/>
          <p:cNvSpPr txBox="1"/>
          <p:nvPr>
            <p:ph type="ctrTitle"/>
          </p:nvPr>
        </p:nvSpPr>
        <p:spPr>
          <a:xfrm>
            <a:off x="1630650" y="1991813"/>
            <a:ext cx="5882700" cy="115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642950" y="2161800"/>
            <a:ext cx="78957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700"/>
              <a:t>People with ADHD and diabetes have trouble remembering to complete important tasks and require a multi-reminder app that is highly flexible and customizable to their lifestyle. </a:t>
            </a:r>
            <a:endParaRPr sz="27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1109975" y="1373588"/>
            <a:ext cx="3266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Google Calendar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An online time-management and scheduling calendar service created by Google.</a:t>
            </a:r>
            <a:endParaRPr/>
          </a:p>
        </p:txBody>
      </p:sp>
      <p:sp>
        <p:nvSpPr>
          <p:cNvPr id="86" name="Google Shape;86;p16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Benchmarking</a:t>
            </a:r>
            <a:endParaRPr/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5550" y="1373600"/>
            <a:ext cx="3155400" cy="2082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1109975" y="1373588"/>
            <a:ext cx="3266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Bz Reminder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customizable offline to-do list with repeating reminders and a calendar view.</a:t>
            </a:r>
            <a:endParaRPr/>
          </a:p>
        </p:txBody>
      </p:sp>
      <p:sp>
        <p:nvSpPr>
          <p:cNvPr id="93" name="Google Shape;93;p17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Benchmarking</a:t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4300" y="1373603"/>
            <a:ext cx="2117912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1109975" y="1373588"/>
            <a:ext cx="32664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iPhone </a:t>
            </a:r>
            <a:r>
              <a:rPr lang="en" sz="2600">
                <a:solidFill>
                  <a:schemeClr val="dk2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Reminders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An app available for apple products that allow the user to create and organize reminders.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8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Benchmarking</a:t>
            </a:r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0263" y="1373603"/>
            <a:ext cx="2905977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Target </a:t>
            </a:r>
            <a:r>
              <a:rPr lang="en"/>
              <a:t>Specifications</a:t>
            </a:r>
            <a:endParaRPr/>
          </a:p>
        </p:txBody>
      </p:sp>
      <p:graphicFrame>
        <p:nvGraphicFramePr>
          <p:cNvPr id="107" name="Google Shape;107;p19"/>
          <p:cNvGraphicFramePr/>
          <p:nvPr/>
        </p:nvGraphicFramePr>
        <p:xfrm>
          <a:off x="952513" y="151834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{C4FB99F6-6B58-474A-A264-042FE4EF0D4E}</a:tableStyleId>
              </a:tblPr>
              <a:tblGrid>
                <a:gridCol w="3549150"/>
                <a:gridCol w="1195500"/>
                <a:gridCol w="1478225"/>
                <a:gridCol w="1016100"/>
              </a:tblGrid>
              <a:tr h="905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Metric</a:t>
                      </a:r>
                      <a:endParaRPr sz="2200">
                        <a:solidFill>
                          <a:schemeClr val="dk1"/>
                        </a:solidFill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Unit</a:t>
                      </a:r>
                      <a:endParaRPr sz="2200">
                        <a:solidFill>
                          <a:schemeClr val="dk1"/>
                        </a:solidFill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Marginal Value</a:t>
                      </a:r>
                      <a:endParaRPr sz="2200">
                        <a:solidFill>
                          <a:schemeClr val="dk1"/>
                        </a:solidFill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>
                          <a:solidFill>
                            <a:schemeClr val="dk1"/>
                          </a:solidFill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Ideal Value</a:t>
                      </a:r>
                      <a:endParaRPr sz="2200">
                        <a:solidFill>
                          <a:schemeClr val="dk1"/>
                        </a:solidFill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 anchor="ctr"/>
                </a:tc>
              </a:tr>
              <a:tr h="436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Multiple reminders set to the same time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# reminders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5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 limit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</a:tr>
              <a:tr h="436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Reminders grouped in a category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# categories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5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No limit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</a:tr>
              <a:tr h="436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Reminders that can be set as recurring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# reminders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25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100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</a:tr>
              <a:tr h="436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Sharing reminders with others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# people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0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Varela Round"/>
                          <a:ea typeface="Varela Round"/>
                          <a:cs typeface="Varela Round"/>
                          <a:sym typeface="Varela Round"/>
                        </a:rPr>
                        <a:t>5</a:t>
                      </a:r>
                      <a:endParaRPr sz="1300">
                        <a:latin typeface="Varela Round"/>
                        <a:ea typeface="Varela Round"/>
                        <a:cs typeface="Varela Round"/>
                        <a:sym typeface="Varela Round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1027950" y="517331"/>
            <a:ext cx="7088100" cy="68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Concepts</a:t>
            </a:r>
            <a:endParaRPr/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1070325" y="1438988"/>
            <a:ext cx="7056300" cy="30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600"/>
              </a:spcBef>
              <a:spcAft>
                <a:spcPts val="0"/>
              </a:spcAft>
              <a:buSzPts val="2400"/>
              <a:buChar char="▧"/>
            </a:pPr>
            <a:r>
              <a:rPr lang="en"/>
              <a:t>Focused on reminder list layout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How should categories be displayed?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/>
              <a:t>How should reminders be displayed?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inculo template">
  <a:themeElements>
    <a:clrScheme name="Custom 347">
      <a:dk1>
        <a:srgbClr val="505670"/>
      </a:dk1>
      <a:lt1>
        <a:srgbClr val="FFFFFF"/>
      </a:lt1>
      <a:dk2>
        <a:srgbClr val="979CB8"/>
      </a:dk2>
      <a:lt2>
        <a:srgbClr val="EFF0F4"/>
      </a:lt2>
      <a:accent1>
        <a:srgbClr val="F9AC08"/>
      </a:accent1>
      <a:accent2>
        <a:srgbClr val="C48706"/>
      </a:accent2>
      <a:accent3>
        <a:srgbClr val="01ABCF"/>
      </a:accent3>
      <a:accent4>
        <a:srgbClr val="00839F"/>
      </a:accent4>
      <a:accent5>
        <a:srgbClr val="AACF20"/>
      </a:accent5>
      <a:accent6>
        <a:srgbClr val="EA3A68"/>
      </a:accent6>
      <a:hlink>
        <a:srgbClr val="50567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