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57D11BB-78AB-43B2-9AC2-3BD21555C0F6}">
  <a:tblStyle styleId="{057D11BB-78AB-43B2-9AC2-3BD21555C0F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0ce31fd602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0ce31fd602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0c908f846a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0c908f846a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0c908f846a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0c908f846a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121279bc96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3121279bc96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121279bc96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3121279bc96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121279bc96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121279bc96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121279bc96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121279bc96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121279bc96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121279bc96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3121279bc9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3121279bc9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121279bc96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121279bc96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0cd4e10072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0cd4e10072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121279bc96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121279bc96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121279bc96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121279bc96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0c908f846a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0c908f846a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0c908f846a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0c908f846a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0c908f846a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0c908f846a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feebc867a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feebc867a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0c908f846a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0c908f846a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0cd4e1007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0cd4e1007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0cd4e10072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0cd4e1007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0c908f846a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0c908f846a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0c908f846a_0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0c908f846a_0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1.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7.png"/><Relationship Id="rId4" Type="http://schemas.openxmlformats.org/officeDocument/2006/relationships/image" Target="../media/image4.png"/><Relationship Id="rId5"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1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0" y="205175"/>
            <a:ext cx="8520600" cy="9930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BA2 “Bathroom Assist”</a:t>
            </a:r>
            <a:endParaRPr/>
          </a:p>
        </p:txBody>
      </p:sp>
      <p:sp>
        <p:nvSpPr>
          <p:cNvPr id="55" name="Google Shape;55;p13"/>
          <p:cNvSpPr txBox="1"/>
          <p:nvPr>
            <p:ph idx="1" type="subTitle"/>
          </p:nvPr>
        </p:nvSpPr>
        <p:spPr>
          <a:xfrm>
            <a:off x="311700" y="2834125"/>
            <a:ext cx="8520600" cy="19569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Sahil Shukla</a:t>
            </a:r>
            <a:r>
              <a:rPr lang="en"/>
              <a:t>, 300301375</a:t>
            </a:r>
            <a:endParaRPr/>
          </a:p>
          <a:p>
            <a:pPr indent="0" lvl="0" marL="0" rtl="0" algn="ctr">
              <a:spcBef>
                <a:spcPts val="0"/>
              </a:spcBef>
              <a:spcAft>
                <a:spcPts val="0"/>
              </a:spcAft>
              <a:buClr>
                <a:schemeClr val="dk1"/>
              </a:buClr>
              <a:buSzPts val="1100"/>
              <a:buFont typeface="Arial"/>
              <a:buNone/>
            </a:pPr>
            <a:r>
              <a:rPr lang="en"/>
              <a:t>Ben de Gans</a:t>
            </a:r>
            <a:r>
              <a:rPr lang="en"/>
              <a:t>, 300368382</a:t>
            </a:r>
            <a:endParaRPr/>
          </a:p>
          <a:p>
            <a:pPr indent="0" lvl="0" marL="0" rtl="0" algn="ctr">
              <a:spcBef>
                <a:spcPts val="0"/>
              </a:spcBef>
              <a:spcAft>
                <a:spcPts val="0"/>
              </a:spcAft>
              <a:buClr>
                <a:schemeClr val="dk1"/>
              </a:buClr>
              <a:buSzPts val="1100"/>
              <a:buFont typeface="Arial"/>
              <a:buNone/>
            </a:pPr>
            <a:r>
              <a:rPr lang="en"/>
              <a:t> Danny Abdel Bary, 300362981</a:t>
            </a:r>
            <a:endParaRPr/>
          </a:p>
          <a:p>
            <a:pPr indent="0" lvl="0" marL="0" rtl="0" algn="ctr">
              <a:spcBef>
                <a:spcPts val="0"/>
              </a:spcBef>
              <a:spcAft>
                <a:spcPts val="0"/>
              </a:spcAft>
              <a:buNone/>
            </a:pPr>
            <a:r>
              <a:rPr lang="en"/>
              <a:t>Mathew Oliveira, 300316742</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I </a:t>
            </a:r>
            <a:endParaRPr/>
          </a:p>
        </p:txBody>
      </p:sp>
      <p:sp>
        <p:nvSpPr>
          <p:cNvPr id="112" name="Google Shape;112;p22"/>
          <p:cNvSpPr txBox="1"/>
          <p:nvPr/>
        </p:nvSpPr>
        <p:spPr>
          <a:xfrm>
            <a:off x="1562250" y="4689900"/>
            <a:ext cx="6019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Times New Roman"/>
                <a:ea typeface="Times New Roman"/>
                <a:cs typeface="Times New Roman"/>
                <a:sym typeface="Times New Roman"/>
              </a:rPr>
              <a:t>Figure 4: Prototype I, which is essentially the design concept with corrected dimensions.</a:t>
            </a:r>
            <a:endParaRPr/>
          </a:p>
        </p:txBody>
      </p:sp>
      <p:pic>
        <p:nvPicPr>
          <p:cNvPr id="113" name="Google Shape;113;p22"/>
          <p:cNvPicPr preferRelativeResize="0"/>
          <p:nvPr/>
        </p:nvPicPr>
        <p:blipFill>
          <a:blip r:embed="rId3">
            <a:alphaModFix/>
          </a:blip>
          <a:stretch>
            <a:fillRect/>
          </a:stretch>
        </p:blipFill>
        <p:spPr>
          <a:xfrm>
            <a:off x="2296060" y="1142950"/>
            <a:ext cx="4551876" cy="32338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Testing &amp; Analysis</a:t>
            </a:r>
            <a:endParaRPr/>
          </a:p>
        </p:txBody>
      </p:sp>
      <p:sp>
        <p:nvSpPr>
          <p:cNvPr id="119" name="Google Shape;119;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The virtual prototype was tested by using CAD and measuring the volume and subsequently the weight of the model when different materials are applied. These weight values are then tested against our design marginal and target specifications.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Testing Results</a:t>
            </a:r>
            <a:endParaRPr/>
          </a:p>
        </p:txBody>
      </p:sp>
      <p:graphicFrame>
        <p:nvGraphicFramePr>
          <p:cNvPr id="125" name="Google Shape;125;p24"/>
          <p:cNvGraphicFramePr/>
          <p:nvPr/>
        </p:nvGraphicFramePr>
        <p:xfrm>
          <a:off x="1600175" y="1188450"/>
          <a:ext cx="3000000" cy="3000000"/>
        </p:xfrm>
        <a:graphic>
          <a:graphicData uri="http://schemas.openxmlformats.org/drawingml/2006/table">
            <a:tbl>
              <a:tblPr>
                <a:noFill/>
                <a:tableStyleId>{057D11BB-78AB-43B2-9AC2-3BD21555C0F6}</a:tableStyleId>
              </a:tblPr>
              <a:tblGrid>
                <a:gridCol w="1188725"/>
                <a:gridCol w="1188725"/>
                <a:gridCol w="1188725"/>
                <a:gridCol w="1188725"/>
                <a:gridCol w="1188725"/>
              </a:tblGrid>
              <a:tr h="12700">
                <a:tc>
                  <a:txBody>
                    <a:bodyPr/>
                    <a:lstStyle/>
                    <a:p>
                      <a:pPr indent="0" lvl="0" marL="0" rtl="0" algn="l">
                        <a:spcBef>
                          <a:spcPts val="0"/>
                        </a:spcBef>
                        <a:spcAft>
                          <a:spcPts val="0"/>
                        </a:spcAft>
                        <a:buNone/>
                      </a:pPr>
                      <a:r>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Units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Expected Value (target)</a:t>
                      </a:r>
                      <a:endParaRPr sz="1200">
                        <a:latin typeface="Times New Roman"/>
                        <a:ea typeface="Times New Roman"/>
                        <a:cs typeface="Times New Roman"/>
                        <a:sym typeface="Times New Roman"/>
                      </a:endParaRPr>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Expected Value (marginal)</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Actual Value</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B cap="flat" cmpd="sng" w="12700">
                      <a:solidFill>
                        <a:srgbClr val="000000"/>
                      </a:solidFill>
                      <a:prstDash val="solid"/>
                      <a:round/>
                      <a:headEnd len="sm" w="sm" type="none"/>
                      <a:tailEnd len="sm" w="sm" type="none"/>
                    </a:lnB>
                  </a:tcPr>
                </a:tc>
              </a:tr>
              <a:tr h="127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Weight (ABS)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g</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1000</a:t>
                      </a:r>
                      <a:endParaRPr sz="1200">
                        <a:latin typeface="Times New Roman"/>
                        <a:ea typeface="Times New Roman"/>
                        <a:cs typeface="Times New Roman"/>
                        <a:sym typeface="Times New Roman"/>
                      </a:endParaRPr>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1500</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1916.82</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Weight (PLA)</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g</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1200</a:t>
                      </a:r>
                      <a:endParaRPr sz="1200">
                        <a:latin typeface="Times New Roman"/>
                        <a:ea typeface="Times New Roman"/>
                        <a:cs typeface="Times New Roman"/>
                        <a:sym typeface="Times New Roman"/>
                      </a:endParaRPr>
                    </a:p>
                  </a:txBody>
                  <a:tcPr marT="63500" marB="63500" marR="63500" marL="63500">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1800</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1942.5</a:t>
                      </a:r>
                      <a:endParaRPr sz="12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26" name="Google Shape;126;p24"/>
          <p:cNvSpPr txBox="1"/>
          <p:nvPr/>
        </p:nvSpPr>
        <p:spPr>
          <a:xfrm>
            <a:off x="311700" y="2464075"/>
            <a:ext cx="8520600" cy="1293000"/>
          </a:xfrm>
          <a:prstGeom prst="rect">
            <a:avLst/>
          </a:prstGeom>
          <a:noFill/>
          <a:ln>
            <a:noFill/>
          </a:ln>
        </p:spPr>
        <p:txBody>
          <a:bodyPr anchorCtr="0" anchor="t" bIns="91425" lIns="91425" spcFirstLastPara="1" rIns="91425" wrap="square" tIns="91425">
            <a:spAutoFit/>
          </a:bodyPr>
          <a:lstStyle/>
          <a:p>
            <a:pPr indent="457200" lvl="0" marL="0" rtl="0" algn="just">
              <a:spcBef>
                <a:spcPts val="0"/>
              </a:spcBef>
              <a:spcAft>
                <a:spcPts val="0"/>
              </a:spcAft>
              <a:buNone/>
            </a:pPr>
            <a:r>
              <a:rPr lang="en" sz="1200">
                <a:solidFill>
                  <a:schemeClr val="dk1"/>
                </a:solidFill>
                <a:latin typeface="Times New Roman"/>
                <a:ea typeface="Times New Roman"/>
                <a:cs typeface="Times New Roman"/>
                <a:sym typeface="Times New Roman"/>
              </a:rPr>
              <a:t>As can be seen from the above table, the actual weight values measured from the prototype I are larger than the expected values, mostly due to the linear actuator in the design, which has a standalone weight of 1.14kg. The other parts of the design themselves combined are far lower than the expected weight values and are lightweight enough to be comfortably used by the client. </a:t>
            </a:r>
            <a:endParaRPr sz="12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t/>
            </a:r>
            <a:endParaRPr sz="12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en" sz="1200">
                <a:solidFill>
                  <a:schemeClr val="dk1"/>
                </a:solidFill>
                <a:latin typeface="Times New Roman"/>
                <a:ea typeface="Times New Roman"/>
                <a:cs typeface="Times New Roman"/>
                <a:sym typeface="Times New Roman"/>
              </a:rPr>
              <a:t>	As a result, changes will have to be made specifically regarding the linear actuator such that the overall weight of the design is closer to our expected values and within a comfortable range such that the client can effectively utilize the product.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Presentation 1</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Feedback</a:t>
            </a:r>
            <a:endParaRPr/>
          </a:p>
        </p:txBody>
      </p:sp>
      <p:sp>
        <p:nvSpPr>
          <p:cNvPr id="137" name="Google Shape;137;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When presenting our </a:t>
            </a:r>
            <a:r>
              <a:rPr lang="en"/>
              <a:t>progress to the professor there was significant doubt that our design would function in the way that we intended. Some critiques of the design include.</a:t>
            </a:r>
            <a:endParaRPr/>
          </a:p>
          <a:p>
            <a:pPr indent="-342900" lvl="0" marL="457200" rtl="0" algn="l">
              <a:spcBef>
                <a:spcPts val="1200"/>
              </a:spcBef>
              <a:spcAft>
                <a:spcPts val="0"/>
              </a:spcAft>
              <a:buSzPts val="1800"/>
              <a:buChar char="●"/>
            </a:pPr>
            <a:r>
              <a:rPr lang="en"/>
              <a:t>The design is bulky and difficult to transport</a:t>
            </a:r>
            <a:endParaRPr/>
          </a:p>
          <a:p>
            <a:pPr indent="-342900" lvl="0" marL="457200" rtl="0" algn="l">
              <a:spcBef>
                <a:spcPts val="0"/>
              </a:spcBef>
              <a:spcAft>
                <a:spcPts val="0"/>
              </a:spcAft>
              <a:buSzPts val="1800"/>
              <a:buChar char="●"/>
            </a:pPr>
            <a:r>
              <a:rPr lang="en"/>
              <a:t>The design does not conform well to the waist shape</a:t>
            </a:r>
            <a:endParaRPr/>
          </a:p>
          <a:p>
            <a:pPr indent="-342900" lvl="0" marL="457200" rtl="0" algn="l">
              <a:spcBef>
                <a:spcPts val="0"/>
              </a:spcBef>
              <a:spcAft>
                <a:spcPts val="0"/>
              </a:spcAft>
              <a:buSzPts val="1800"/>
              <a:buChar char="●"/>
            </a:pPr>
            <a:r>
              <a:rPr lang="en"/>
              <a:t>Mechanical components can be unreliable</a:t>
            </a:r>
            <a:endParaRPr/>
          </a:p>
          <a:p>
            <a:pPr indent="-342900" lvl="0" marL="457200" rtl="0" algn="l">
              <a:spcBef>
                <a:spcPts val="0"/>
              </a:spcBef>
              <a:spcAft>
                <a:spcPts val="0"/>
              </a:spcAft>
              <a:buSzPts val="1800"/>
              <a:buChar char="●"/>
            </a:pPr>
            <a:r>
              <a:rPr lang="en"/>
              <a:t>The design is too front-loaded</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Redesign</a:t>
            </a:r>
            <a:endParaRPr/>
          </a:p>
        </p:txBody>
      </p:sp>
      <p:sp>
        <p:nvSpPr>
          <p:cNvPr id="143" name="Google Shape;143;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This feedback was the last push we needed to undergo a major redesign of the product. </a:t>
            </a:r>
            <a:endParaRPr/>
          </a:p>
          <a:p>
            <a:pPr indent="0" lvl="0" marL="0" rtl="0" algn="l">
              <a:spcBef>
                <a:spcPts val="1200"/>
              </a:spcBef>
              <a:spcAft>
                <a:spcPts val="0"/>
              </a:spcAft>
              <a:buNone/>
            </a:pPr>
            <a:r>
              <a:rPr lang="en"/>
              <a:t>We decided to reduce the use of mechanical components. In doing so we were forced to reduce the scope to a single sub-system. </a:t>
            </a:r>
            <a:endParaRPr/>
          </a:p>
          <a:p>
            <a:pPr indent="0" lvl="0" marL="0" rtl="0" algn="l">
              <a:spcBef>
                <a:spcPts val="1200"/>
              </a:spcBef>
              <a:spcAft>
                <a:spcPts val="1200"/>
              </a:spcAft>
              <a:buNone/>
            </a:pPr>
            <a:r>
              <a:rPr lang="en"/>
              <a:t>A decision was made to focus solely on lifting the pants back up rather that dropping them to the floor.</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Redesign idea 1</a:t>
            </a:r>
            <a:endParaRPr/>
          </a:p>
        </p:txBody>
      </p:sp>
      <p:sp>
        <p:nvSpPr>
          <p:cNvPr id="149" name="Google Shape;149;p28"/>
          <p:cNvSpPr txBox="1"/>
          <p:nvPr>
            <p:ph idx="1" type="body"/>
          </p:nvPr>
        </p:nvSpPr>
        <p:spPr>
          <a:xfrm>
            <a:off x="311700" y="1152475"/>
            <a:ext cx="35088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Char char="+"/>
            </a:pPr>
            <a:r>
              <a:rPr lang="en"/>
              <a:t>Attaches</a:t>
            </a:r>
            <a:r>
              <a:rPr lang="en"/>
              <a:t> to bathroom handrail to provide stability</a:t>
            </a:r>
            <a:endParaRPr/>
          </a:p>
          <a:p>
            <a:pPr indent="-317500" lvl="0" marL="457200" rtl="0" algn="l">
              <a:spcBef>
                <a:spcPts val="0"/>
              </a:spcBef>
              <a:spcAft>
                <a:spcPts val="0"/>
              </a:spcAft>
              <a:buSzPts val="1400"/>
              <a:buChar char="+"/>
            </a:pPr>
            <a:r>
              <a:rPr lang="en"/>
              <a:t>Reduces mechanical components</a:t>
            </a:r>
            <a:endParaRPr/>
          </a:p>
          <a:p>
            <a:pPr indent="-317500" lvl="0" marL="457200" rtl="0" algn="l">
              <a:spcBef>
                <a:spcPts val="0"/>
              </a:spcBef>
              <a:spcAft>
                <a:spcPts val="0"/>
              </a:spcAft>
              <a:buSzPts val="1400"/>
              <a:buChar char="+"/>
            </a:pPr>
            <a:r>
              <a:rPr lang="en"/>
              <a:t>Doesn’t</a:t>
            </a:r>
            <a:r>
              <a:rPr lang="en"/>
              <a:t> touch ground so doesn’t need waterproofing</a:t>
            </a:r>
            <a:endParaRPr/>
          </a:p>
          <a:p>
            <a:pPr indent="-317500" lvl="0" marL="457200" rtl="0" algn="l">
              <a:spcBef>
                <a:spcPts val="0"/>
              </a:spcBef>
              <a:spcAft>
                <a:spcPts val="0"/>
              </a:spcAft>
              <a:buSzPts val="1400"/>
              <a:buChar char="+"/>
            </a:pPr>
            <a:r>
              <a:rPr lang="en"/>
              <a:t>Conforms with budget</a:t>
            </a:r>
            <a:endParaRPr/>
          </a:p>
          <a:p>
            <a:pPr indent="-317500" lvl="0" marL="457200" rtl="0" algn="l">
              <a:spcBef>
                <a:spcPts val="0"/>
              </a:spcBef>
              <a:spcAft>
                <a:spcPts val="0"/>
              </a:spcAft>
              <a:buSzPts val="1400"/>
              <a:buChar char="-"/>
            </a:pPr>
            <a:r>
              <a:rPr lang="en"/>
              <a:t>Inconvenient to transport</a:t>
            </a:r>
            <a:endParaRPr/>
          </a:p>
          <a:p>
            <a:pPr indent="-317500" lvl="0" marL="457200" rtl="0" algn="l">
              <a:spcBef>
                <a:spcPts val="0"/>
              </a:spcBef>
              <a:spcAft>
                <a:spcPts val="0"/>
              </a:spcAft>
              <a:buSzPts val="1400"/>
              <a:buChar char="-"/>
            </a:pPr>
            <a:r>
              <a:rPr lang="en"/>
              <a:t>Unusable without a handrail</a:t>
            </a:r>
            <a:endParaRPr/>
          </a:p>
        </p:txBody>
      </p:sp>
      <p:pic>
        <p:nvPicPr>
          <p:cNvPr id="150" name="Google Shape;150;p28"/>
          <p:cNvPicPr preferRelativeResize="0"/>
          <p:nvPr/>
        </p:nvPicPr>
        <p:blipFill rotWithShape="1">
          <a:blip r:embed="rId3">
            <a:alphaModFix/>
          </a:blip>
          <a:srcRect b="45840" l="0" r="0" t="0"/>
          <a:stretch/>
        </p:blipFill>
        <p:spPr>
          <a:xfrm>
            <a:off x="3820500" y="1152475"/>
            <a:ext cx="4731084" cy="3416402"/>
          </a:xfrm>
          <a:prstGeom prst="rect">
            <a:avLst/>
          </a:prstGeom>
          <a:noFill/>
          <a:ln>
            <a:noFill/>
          </a:ln>
        </p:spPr>
      </p:pic>
      <p:pic>
        <p:nvPicPr>
          <p:cNvPr id="151" name="Google Shape;151;p28"/>
          <p:cNvPicPr preferRelativeResize="0"/>
          <p:nvPr/>
        </p:nvPicPr>
        <p:blipFill rotWithShape="1">
          <a:blip r:embed="rId4">
            <a:alphaModFix/>
          </a:blip>
          <a:srcRect b="31895" l="0" r="28140" t="20957"/>
          <a:stretch/>
        </p:blipFill>
        <p:spPr>
          <a:xfrm>
            <a:off x="6782100" y="3020975"/>
            <a:ext cx="1769476" cy="15478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Redesign idea 2 (Chosen redesign)</a:t>
            </a:r>
            <a:endParaRPr/>
          </a:p>
        </p:txBody>
      </p:sp>
      <p:sp>
        <p:nvSpPr>
          <p:cNvPr id="157" name="Google Shape;157;p29"/>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Char char="+"/>
            </a:pPr>
            <a:r>
              <a:rPr lang="en"/>
              <a:t>Light</a:t>
            </a:r>
            <a:endParaRPr/>
          </a:p>
          <a:p>
            <a:pPr indent="-317500" lvl="0" marL="457200" rtl="0" algn="l">
              <a:spcBef>
                <a:spcPts val="0"/>
              </a:spcBef>
              <a:spcAft>
                <a:spcPts val="0"/>
              </a:spcAft>
              <a:buSzPts val="1400"/>
              <a:buChar char="+"/>
            </a:pPr>
            <a:r>
              <a:rPr lang="en"/>
              <a:t>Portable</a:t>
            </a:r>
            <a:endParaRPr/>
          </a:p>
          <a:p>
            <a:pPr indent="-317500" lvl="0" marL="457200" rtl="0" algn="l">
              <a:spcBef>
                <a:spcPts val="0"/>
              </a:spcBef>
              <a:spcAft>
                <a:spcPts val="0"/>
              </a:spcAft>
              <a:buSzPts val="1400"/>
              <a:buChar char="+"/>
            </a:pPr>
            <a:r>
              <a:rPr lang="en"/>
              <a:t>Forgoes mechanical components entirely</a:t>
            </a:r>
            <a:endParaRPr/>
          </a:p>
          <a:p>
            <a:pPr indent="-317500" lvl="0" marL="457200" rtl="0" algn="l">
              <a:spcBef>
                <a:spcPts val="0"/>
              </a:spcBef>
              <a:spcAft>
                <a:spcPts val="0"/>
              </a:spcAft>
              <a:buSzPts val="1400"/>
              <a:buChar char="+"/>
            </a:pPr>
            <a:r>
              <a:rPr lang="en"/>
              <a:t>Conforms to budget</a:t>
            </a:r>
            <a:endParaRPr/>
          </a:p>
          <a:p>
            <a:pPr indent="-317500" lvl="0" marL="457200" rtl="0" algn="l">
              <a:spcBef>
                <a:spcPts val="0"/>
              </a:spcBef>
              <a:spcAft>
                <a:spcPts val="0"/>
              </a:spcAft>
              <a:buSzPts val="1400"/>
              <a:buChar char="+"/>
            </a:pPr>
            <a:r>
              <a:rPr lang="en"/>
              <a:t>Easy to use</a:t>
            </a:r>
            <a:endParaRPr/>
          </a:p>
          <a:p>
            <a:pPr indent="-317500" lvl="0" marL="457200" rtl="0" algn="l">
              <a:spcBef>
                <a:spcPts val="0"/>
              </a:spcBef>
              <a:spcAft>
                <a:spcPts val="0"/>
              </a:spcAft>
              <a:buSzPts val="1400"/>
              <a:buChar char="+"/>
            </a:pPr>
            <a:r>
              <a:rPr lang="en"/>
              <a:t>Works for any size</a:t>
            </a:r>
            <a:endParaRPr/>
          </a:p>
          <a:p>
            <a:pPr indent="-317500" lvl="0" marL="457200" rtl="0" algn="l">
              <a:spcBef>
                <a:spcPts val="0"/>
              </a:spcBef>
              <a:spcAft>
                <a:spcPts val="0"/>
              </a:spcAft>
              <a:buSzPts val="1400"/>
              <a:buChar char="-"/>
            </a:pPr>
            <a:r>
              <a:rPr lang="en"/>
              <a:t>Requires belt loops for use</a:t>
            </a:r>
            <a:endParaRPr/>
          </a:p>
        </p:txBody>
      </p:sp>
      <p:pic>
        <p:nvPicPr>
          <p:cNvPr id="158" name="Google Shape;158;p29"/>
          <p:cNvPicPr preferRelativeResize="0"/>
          <p:nvPr/>
        </p:nvPicPr>
        <p:blipFill rotWithShape="1">
          <a:blip r:embed="rId3">
            <a:alphaModFix/>
          </a:blip>
          <a:srcRect b="29125" l="13715" r="20658" t="8959"/>
          <a:stretch/>
        </p:blipFill>
        <p:spPr>
          <a:xfrm>
            <a:off x="4883625" y="971203"/>
            <a:ext cx="3223000" cy="40543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3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Prototype 2</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Critical Assumptions</a:t>
            </a:r>
            <a:endParaRPr/>
          </a:p>
        </p:txBody>
      </p:sp>
      <p:sp>
        <p:nvSpPr>
          <p:cNvPr id="169" name="Google Shape;169;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2 main assumptions were made when </a:t>
            </a:r>
            <a:r>
              <a:rPr lang="en"/>
              <a:t>developing</a:t>
            </a:r>
            <a:r>
              <a:rPr lang="en"/>
              <a:t> prototype 2 </a:t>
            </a:r>
            <a:endParaRPr/>
          </a:p>
          <a:p>
            <a:pPr indent="-342900" lvl="0" marL="457200" rtl="0" algn="l">
              <a:spcBef>
                <a:spcPts val="1200"/>
              </a:spcBef>
              <a:spcAft>
                <a:spcPts val="0"/>
              </a:spcAft>
              <a:buSzPts val="1800"/>
              <a:buAutoNum type="arabicPeriod"/>
            </a:pPr>
            <a:r>
              <a:rPr lang="en"/>
              <a:t>The clips used are able to withstand the force of pulling up pants multiple times per day.</a:t>
            </a:r>
            <a:endParaRPr/>
          </a:p>
          <a:p>
            <a:pPr indent="-342900" lvl="0" marL="457200" rtl="0" algn="l">
              <a:spcBef>
                <a:spcPts val="0"/>
              </a:spcBef>
              <a:spcAft>
                <a:spcPts val="0"/>
              </a:spcAft>
              <a:buSzPts val="1800"/>
              <a:buAutoNum type="arabicPeriod"/>
            </a:pPr>
            <a:r>
              <a:rPr lang="en"/>
              <a:t>The design would apply force uniformly enough to pull the pants up without struggle.</a:t>
            </a:r>
            <a:endParaRPr/>
          </a:p>
          <a:p>
            <a:pPr indent="0" lvl="0" marL="0" rtl="0" algn="l">
              <a:spcBef>
                <a:spcPts val="1200"/>
              </a:spcBef>
              <a:spcAft>
                <a:spcPts val="12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Client Requests</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400"/>
              <a:t>“</a:t>
            </a:r>
            <a:r>
              <a:rPr lang="en" sz="1400">
                <a:solidFill>
                  <a:srgbClr val="212529"/>
                </a:solidFill>
              </a:rPr>
              <a:t>This client has </a:t>
            </a:r>
            <a:r>
              <a:rPr b="1" lang="en" sz="1400">
                <a:solidFill>
                  <a:srgbClr val="212529"/>
                </a:solidFill>
              </a:rPr>
              <a:t>limited flexibility and hand strength</a:t>
            </a:r>
            <a:r>
              <a:rPr lang="en" sz="1400">
                <a:solidFill>
                  <a:srgbClr val="212529"/>
                </a:solidFill>
              </a:rPr>
              <a:t> which makes it difficult to independently go to the washroom. The </a:t>
            </a:r>
            <a:r>
              <a:rPr b="1" lang="en" sz="1400">
                <a:solidFill>
                  <a:srgbClr val="212529"/>
                </a:solidFill>
              </a:rPr>
              <a:t>main difficulty is pulling her pants down and back up</a:t>
            </a:r>
            <a:r>
              <a:rPr lang="en" sz="1400">
                <a:solidFill>
                  <a:srgbClr val="212529"/>
                </a:solidFill>
              </a:rPr>
              <a:t>. </a:t>
            </a:r>
            <a:r>
              <a:rPr b="1" lang="en" sz="1400">
                <a:solidFill>
                  <a:srgbClr val="212529"/>
                </a:solidFill>
              </a:rPr>
              <a:t>She cannot reach around to the back</a:t>
            </a:r>
            <a:r>
              <a:rPr lang="en" sz="1400">
                <a:solidFill>
                  <a:srgbClr val="212529"/>
                </a:solidFill>
              </a:rPr>
              <a:t> to help pull the clothing over her bum.</a:t>
            </a:r>
            <a:endParaRPr sz="1400">
              <a:solidFill>
                <a:srgbClr val="212529"/>
              </a:solidFill>
            </a:endParaRPr>
          </a:p>
          <a:p>
            <a:pPr indent="0" lvl="0" marL="0" rtl="0" algn="l">
              <a:spcBef>
                <a:spcPts val="1200"/>
              </a:spcBef>
              <a:spcAft>
                <a:spcPts val="1200"/>
              </a:spcAft>
              <a:buNone/>
            </a:pPr>
            <a:r>
              <a:rPr lang="en" sz="1400">
                <a:solidFill>
                  <a:srgbClr val="212529"/>
                </a:solidFill>
                <a:highlight>
                  <a:srgbClr val="FFFFFF"/>
                </a:highlight>
              </a:rPr>
              <a:t>Your task is to design a </a:t>
            </a:r>
            <a:r>
              <a:rPr b="1" lang="en" sz="1400">
                <a:solidFill>
                  <a:srgbClr val="212529"/>
                </a:solidFill>
                <a:highlight>
                  <a:srgbClr val="FFFFFF"/>
                </a:highlight>
              </a:rPr>
              <a:t>portable device</a:t>
            </a:r>
            <a:r>
              <a:rPr lang="en" sz="1400">
                <a:solidFill>
                  <a:srgbClr val="212529"/>
                </a:solidFill>
                <a:highlight>
                  <a:srgbClr val="FFFFFF"/>
                </a:highlight>
              </a:rPr>
              <a:t> to help her </a:t>
            </a:r>
            <a:r>
              <a:rPr b="1" lang="en" sz="1400">
                <a:solidFill>
                  <a:srgbClr val="212529"/>
                </a:solidFill>
                <a:highlight>
                  <a:srgbClr val="FFFFFF"/>
                </a:highlight>
              </a:rPr>
              <a:t>pull down and pull up</a:t>
            </a:r>
            <a:r>
              <a:rPr lang="en" sz="1400">
                <a:solidFill>
                  <a:srgbClr val="212529"/>
                </a:solidFill>
                <a:highlight>
                  <a:srgbClr val="FFFFFF"/>
                </a:highlight>
              </a:rPr>
              <a:t> her pants when she needs to go to the bathroom. The device must have a releasable clamp to grab onto the clothing which she is able to </a:t>
            </a:r>
            <a:r>
              <a:rPr b="1" lang="en" sz="1400">
                <a:solidFill>
                  <a:srgbClr val="212529"/>
                </a:solidFill>
                <a:highlight>
                  <a:srgbClr val="FFFFFF"/>
                </a:highlight>
              </a:rPr>
              <a:t>operate herself</a:t>
            </a:r>
            <a:r>
              <a:rPr lang="en" sz="1400">
                <a:solidFill>
                  <a:srgbClr val="212529"/>
                </a:solidFill>
                <a:highlight>
                  <a:srgbClr val="FFFFFF"/>
                </a:highlight>
              </a:rPr>
              <a:t> and which is strong enough to hold onto the clothing while pulling up. An electronic solution may be needed. This clamp must also have an adjustable handle to help her pull up/down. The device must be </a:t>
            </a:r>
            <a:r>
              <a:rPr b="1" lang="en" sz="1400">
                <a:solidFill>
                  <a:srgbClr val="212529"/>
                </a:solidFill>
                <a:highlight>
                  <a:srgbClr val="FFFFFF"/>
                </a:highlight>
              </a:rPr>
              <a:t>lightweight and waterproof</a:t>
            </a:r>
            <a:r>
              <a:rPr lang="en" sz="1400">
                <a:solidFill>
                  <a:srgbClr val="212529"/>
                </a:solidFill>
                <a:highlight>
                  <a:srgbClr val="FFFFFF"/>
                </a:highlight>
              </a:rPr>
              <a:t>. It must also be </a:t>
            </a:r>
            <a:r>
              <a:rPr b="1" lang="en" sz="1400">
                <a:solidFill>
                  <a:srgbClr val="212529"/>
                </a:solidFill>
                <a:highlight>
                  <a:srgbClr val="FFFFFF"/>
                </a:highlight>
              </a:rPr>
              <a:t>small and extremely portable</a:t>
            </a:r>
            <a:r>
              <a:rPr lang="en" sz="1400">
                <a:solidFill>
                  <a:srgbClr val="212529"/>
                </a:solidFill>
                <a:highlight>
                  <a:srgbClr val="FFFFFF"/>
                </a:highlight>
              </a:rPr>
              <a:t> but allow the client to keep using it as she grows. It should be intuitive to use and easy to maintain.</a:t>
            </a:r>
            <a:r>
              <a:rPr lang="en" sz="1400"/>
              <a:t>”</a:t>
            </a:r>
            <a:endParaRPr sz="14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Physical prototype 2</a:t>
            </a:r>
            <a:endParaRPr/>
          </a:p>
        </p:txBody>
      </p:sp>
      <p:pic>
        <p:nvPicPr>
          <p:cNvPr id="175" name="Google Shape;175;p32"/>
          <p:cNvPicPr preferRelativeResize="0"/>
          <p:nvPr/>
        </p:nvPicPr>
        <p:blipFill>
          <a:blip r:embed="rId3">
            <a:alphaModFix/>
          </a:blip>
          <a:stretch>
            <a:fillRect/>
          </a:stretch>
        </p:blipFill>
        <p:spPr>
          <a:xfrm>
            <a:off x="6127725" y="1322525"/>
            <a:ext cx="3016274" cy="3820974"/>
          </a:xfrm>
          <a:prstGeom prst="rect">
            <a:avLst/>
          </a:prstGeom>
          <a:noFill/>
          <a:ln>
            <a:noFill/>
          </a:ln>
        </p:spPr>
      </p:pic>
      <p:pic>
        <p:nvPicPr>
          <p:cNvPr id="176" name="Google Shape;176;p32"/>
          <p:cNvPicPr preferRelativeResize="0"/>
          <p:nvPr/>
        </p:nvPicPr>
        <p:blipFill>
          <a:blip r:embed="rId4">
            <a:alphaModFix/>
          </a:blip>
          <a:stretch>
            <a:fillRect/>
          </a:stretch>
        </p:blipFill>
        <p:spPr>
          <a:xfrm>
            <a:off x="0" y="1322525"/>
            <a:ext cx="3016274" cy="3820974"/>
          </a:xfrm>
          <a:prstGeom prst="rect">
            <a:avLst/>
          </a:prstGeom>
          <a:noFill/>
          <a:ln>
            <a:noFill/>
          </a:ln>
        </p:spPr>
      </p:pic>
      <p:pic>
        <p:nvPicPr>
          <p:cNvPr id="177" name="Google Shape;177;p32"/>
          <p:cNvPicPr preferRelativeResize="0"/>
          <p:nvPr/>
        </p:nvPicPr>
        <p:blipFill>
          <a:blip r:embed="rId5">
            <a:alphaModFix/>
          </a:blip>
          <a:stretch>
            <a:fillRect/>
          </a:stretch>
        </p:blipFill>
        <p:spPr>
          <a:xfrm>
            <a:off x="3016275" y="1322525"/>
            <a:ext cx="3111448" cy="382097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testing</a:t>
            </a:r>
            <a:endParaRPr/>
          </a:p>
        </p:txBody>
      </p:sp>
      <p:sp>
        <p:nvSpPr>
          <p:cNvPr id="183" name="Google Shape;183;p3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Due to an oversight the prototype was built to be too large.</a:t>
            </a:r>
            <a:endParaRPr/>
          </a:p>
          <a:p>
            <a:pPr indent="0" lvl="0" marL="0" rtl="0" algn="l">
              <a:spcBef>
                <a:spcPts val="1200"/>
              </a:spcBef>
              <a:spcAft>
                <a:spcPts val="0"/>
              </a:spcAft>
              <a:buNone/>
            </a:pPr>
            <a:r>
              <a:rPr lang="en"/>
              <a:t>Despite this testing was able to be done successfully. The prototype was able to lift the back of the pants to waist level however the distribution of force was not as uniform as we had assumed and the front of the pants needed assistance to reach waist level.</a:t>
            </a:r>
            <a:endParaRPr/>
          </a:p>
          <a:p>
            <a:pPr indent="0" lvl="0" marL="0" rtl="0" algn="l">
              <a:spcBef>
                <a:spcPts val="1200"/>
              </a:spcBef>
              <a:spcAft>
                <a:spcPts val="0"/>
              </a:spcAft>
              <a:buNone/>
            </a:pPr>
            <a:r>
              <a:rPr lang="en"/>
              <a:t>This will be taken into account when designing/building future prototypes.</a:t>
            </a:r>
            <a:endParaRPr/>
          </a:p>
          <a:p>
            <a:pPr indent="0" lvl="0" marL="0" rtl="0" algn="l">
              <a:spcBef>
                <a:spcPts val="1200"/>
              </a:spcBef>
              <a:spcAft>
                <a:spcPts val="1200"/>
              </a:spcAft>
              <a:buNone/>
            </a:pPr>
            <a:r>
              <a:rPr lang="en"/>
              <a: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Project Plan &amp; Moving Forward</a:t>
            </a:r>
            <a:endParaRPr/>
          </a:p>
        </p:txBody>
      </p:sp>
      <p:sp>
        <p:nvSpPr>
          <p:cNvPr id="189" name="Google Shape;189;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We plan to build at least 1 more prototype before finalizing the design. </a:t>
            </a:r>
            <a:r>
              <a:rPr lang="en"/>
              <a:t>Current</a:t>
            </a:r>
            <a:r>
              <a:rPr lang="en"/>
              <a:t> plans involve tweaking the design to better distribute the force.</a:t>
            </a:r>
            <a:endParaRPr/>
          </a:p>
        </p:txBody>
      </p:sp>
      <p:pic>
        <p:nvPicPr>
          <p:cNvPr id="190" name="Google Shape;190;p34"/>
          <p:cNvPicPr preferRelativeResize="0"/>
          <p:nvPr/>
        </p:nvPicPr>
        <p:blipFill rotWithShape="1">
          <a:blip r:embed="rId3">
            <a:alphaModFix/>
          </a:blip>
          <a:srcRect b="0" l="0" r="0" t="69040"/>
          <a:stretch/>
        </p:blipFill>
        <p:spPr>
          <a:xfrm>
            <a:off x="0" y="1877975"/>
            <a:ext cx="4642851" cy="866550"/>
          </a:xfrm>
          <a:prstGeom prst="rect">
            <a:avLst/>
          </a:prstGeom>
          <a:noFill/>
          <a:ln>
            <a:noFill/>
          </a:ln>
        </p:spPr>
      </p:pic>
      <p:pic>
        <p:nvPicPr>
          <p:cNvPr id="191" name="Google Shape;191;p34"/>
          <p:cNvPicPr preferRelativeResize="0"/>
          <p:nvPr/>
        </p:nvPicPr>
        <p:blipFill>
          <a:blip r:embed="rId4">
            <a:alphaModFix/>
          </a:blip>
          <a:stretch>
            <a:fillRect/>
          </a:stretch>
        </p:blipFill>
        <p:spPr>
          <a:xfrm>
            <a:off x="0" y="2744525"/>
            <a:ext cx="4721350" cy="1552350"/>
          </a:xfrm>
          <a:prstGeom prst="rect">
            <a:avLst/>
          </a:prstGeom>
          <a:noFill/>
          <a:ln>
            <a:noFill/>
          </a:ln>
        </p:spPr>
      </p:pic>
      <p:pic>
        <p:nvPicPr>
          <p:cNvPr id="192" name="Google Shape;192;p34" title="20241105_100020.jpg"/>
          <p:cNvPicPr preferRelativeResize="0"/>
          <p:nvPr/>
        </p:nvPicPr>
        <p:blipFill rotWithShape="1">
          <a:blip r:embed="rId5">
            <a:alphaModFix/>
          </a:blip>
          <a:srcRect b="54575" l="17876" r="30067" t="14288"/>
          <a:stretch/>
        </p:blipFill>
        <p:spPr>
          <a:xfrm>
            <a:off x="4684275" y="1911225"/>
            <a:ext cx="4235786" cy="26576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End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Customer Needs</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A </a:t>
            </a:r>
            <a:r>
              <a:rPr lang="en"/>
              <a:t>lightweight, extendable and retractable </a:t>
            </a:r>
            <a:r>
              <a:rPr lang="en"/>
              <a:t>device that pulls down pants using little frontloaded hand and </a:t>
            </a:r>
            <a:r>
              <a:rPr lang="en"/>
              <a:t>knee</a:t>
            </a:r>
            <a:r>
              <a:rPr lang="en"/>
              <a:t> movement.</a:t>
            </a:r>
            <a:endParaRPr/>
          </a:p>
          <a:p>
            <a:pPr indent="-342900" lvl="0" marL="457200" rtl="0" algn="l">
              <a:spcBef>
                <a:spcPts val="0"/>
              </a:spcBef>
              <a:spcAft>
                <a:spcPts val="0"/>
              </a:spcAft>
              <a:buSzPts val="1800"/>
              <a:buChar char="●"/>
            </a:pPr>
            <a:r>
              <a:rPr lang="en"/>
              <a:t>A portable device that requires little hand-assisted setup.</a:t>
            </a:r>
            <a:endParaRPr/>
          </a:p>
          <a:p>
            <a:pPr indent="-342900" lvl="0" marL="457200" rtl="0" algn="l">
              <a:spcBef>
                <a:spcPts val="0"/>
              </a:spcBef>
              <a:spcAft>
                <a:spcPts val="0"/>
              </a:spcAft>
              <a:buSzPts val="1800"/>
              <a:buChar char="●"/>
            </a:pPr>
            <a:r>
              <a:rPr lang="en"/>
              <a:t>A device that </a:t>
            </a:r>
            <a:r>
              <a:rPr lang="en"/>
              <a:t>is waterproof or </a:t>
            </a:r>
            <a:r>
              <a:rPr lang="en"/>
              <a:t>doesn’t use any electronics.</a:t>
            </a:r>
            <a:endParaRPr/>
          </a:p>
          <a:p>
            <a:pPr indent="-342900" lvl="0" marL="457200" rtl="0" algn="l">
              <a:spcBef>
                <a:spcPts val="0"/>
              </a:spcBef>
              <a:spcAft>
                <a:spcPts val="0"/>
              </a:spcAft>
              <a:buSzPts val="1800"/>
              <a:buChar char="●"/>
            </a:pPr>
            <a:r>
              <a:rPr lang="en"/>
              <a:t>A device that our client can independently use.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Problem Statement</a:t>
            </a:r>
            <a:endParaRPr/>
          </a:p>
        </p:txBody>
      </p:sp>
      <p:sp>
        <p:nvSpPr>
          <p:cNvPr id="73" name="Google Shape;73;p16"/>
          <p:cNvSpPr txBox="1"/>
          <p:nvPr>
            <p:ph idx="1" type="body"/>
          </p:nvPr>
        </p:nvSpPr>
        <p:spPr>
          <a:xfrm>
            <a:off x="311700" y="2082825"/>
            <a:ext cx="8520600" cy="8850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lang="en"/>
              <a:t>“</a:t>
            </a:r>
            <a:r>
              <a:rPr lang="en"/>
              <a:t>Develop a durable, portable, extendable, and attachable device that can push up and pull down pants of all waist sizes.”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Target Specifications</a:t>
            </a:r>
            <a:endParaRPr/>
          </a:p>
        </p:txBody>
      </p:sp>
      <p:graphicFrame>
        <p:nvGraphicFramePr>
          <p:cNvPr id="79" name="Google Shape;79;p17"/>
          <p:cNvGraphicFramePr/>
          <p:nvPr/>
        </p:nvGraphicFramePr>
        <p:xfrm>
          <a:off x="311700" y="1017725"/>
          <a:ext cx="3000000" cy="3000000"/>
        </p:xfrm>
        <a:graphic>
          <a:graphicData uri="http://schemas.openxmlformats.org/drawingml/2006/table">
            <a:tbl>
              <a:tblPr>
                <a:noFill/>
                <a:tableStyleId>{057D11BB-78AB-43B2-9AC2-3BD21555C0F6}</a:tableStyleId>
              </a:tblPr>
              <a:tblGrid>
                <a:gridCol w="2130150"/>
                <a:gridCol w="2130150"/>
                <a:gridCol w="2130150"/>
                <a:gridCol w="2130150"/>
              </a:tblGrid>
              <a:tr h="493025">
                <a:tc>
                  <a:txBody>
                    <a:bodyPr/>
                    <a:lstStyle/>
                    <a:p>
                      <a:pPr indent="0" lvl="0" marL="0" rtl="0" algn="l">
                        <a:spcBef>
                          <a:spcPts val="0"/>
                        </a:spcBef>
                        <a:spcAft>
                          <a:spcPts val="0"/>
                        </a:spcAft>
                        <a:buNone/>
                      </a:pPr>
                      <a:r>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Units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Maringal Spec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Target Spec</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Portability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cm^3</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100</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80</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Extendability</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m</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0.5</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Flexibility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θ degrees bendability</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90</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270</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Usability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Seconds to use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Durability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Years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Weight</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k</a:t>
                      </a:r>
                      <a:r>
                        <a:rPr lang="en" sz="1200">
                          <a:latin typeface="Times New Roman"/>
                          <a:ea typeface="Times New Roman"/>
                          <a:cs typeface="Times New Roman"/>
                          <a:sym typeface="Times New Roman"/>
                        </a:rPr>
                        <a:t>g</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1.5</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Cost</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CAD</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100</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75</a:t>
                      </a:r>
                      <a:endParaRPr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Design Concepts</a:t>
            </a:r>
            <a:endParaRPr/>
          </a:p>
        </p:txBody>
      </p:sp>
      <p:pic>
        <p:nvPicPr>
          <p:cNvPr id="85" name="Google Shape;85;p18"/>
          <p:cNvPicPr preferRelativeResize="0"/>
          <p:nvPr/>
        </p:nvPicPr>
        <p:blipFill>
          <a:blip r:embed="rId3">
            <a:alphaModFix/>
          </a:blip>
          <a:stretch>
            <a:fillRect/>
          </a:stretch>
        </p:blipFill>
        <p:spPr>
          <a:xfrm>
            <a:off x="1957388" y="1017725"/>
            <a:ext cx="5229225" cy="1714500"/>
          </a:xfrm>
          <a:prstGeom prst="rect">
            <a:avLst/>
          </a:prstGeom>
          <a:noFill/>
          <a:ln>
            <a:noFill/>
          </a:ln>
        </p:spPr>
      </p:pic>
      <p:sp>
        <p:nvSpPr>
          <p:cNvPr id="86" name="Google Shape;86;p18"/>
          <p:cNvSpPr txBox="1"/>
          <p:nvPr/>
        </p:nvSpPr>
        <p:spPr>
          <a:xfrm>
            <a:off x="3072000" y="2732225"/>
            <a:ext cx="3000000" cy="3693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1200">
                <a:solidFill>
                  <a:schemeClr val="dk1"/>
                </a:solidFill>
                <a:latin typeface="Times New Roman"/>
                <a:ea typeface="Times New Roman"/>
                <a:cs typeface="Times New Roman"/>
                <a:sym typeface="Times New Roman"/>
              </a:rPr>
              <a:t>Figure 1: Belt Buckle forced expander</a:t>
            </a:r>
            <a:endParaRPr/>
          </a:p>
        </p:txBody>
      </p:sp>
      <p:pic>
        <p:nvPicPr>
          <p:cNvPr id="87" name="Google Shape;87;p18"/>
          <p:cNvPicPr preferRelativeResize="0"/>
          <p:nvPr/>
        </p:nvPicPr>
        <p:blipFill rotWithShape="1">
          <a:blip r:embed="rId4">
            <a:alphaModFix/>
          </a:blip>
          <a:srcRect b="16118" l="0" r="0" t="7888"/>
          <a:stretch/>
        </p:blipFill>
        <p:spPr>
          <a:xfrm>
            <a:off x="1562100" y="3094100"/>
            <a:ext cx="6019800" cy="1413400"/>
          </a:xfrm>
          <a:prstGeom prst="rect">
            <a:avLst/>
          </a:prstGeom>
          <a:noFill/>
          <a:ln>
            <a:noFill/>
          </a:ln>
        </p:spPr>
      </p:pic>
      <p:sp>
        <p:nvSpPr>
          <p:cNvPr id="88" name="Google Shape;88;p18"/>
          <p:cNvSpPr txBox="1"/>
          <p:nvPr/>
        </p:nvSpPr>
        <p:spPr>
          <a:xfrm>
            <a:off x="1726500" y="4621175"/>
            <a:ext cx="5691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Times New Roman"/>
                <a:ea typeface="Times New Roman"/>
                <a:cs typeface="Times New Roman"/>
                <a:sym typeface="Times New Roman"/>
              </a:rPr>
              <a:t>Figure 2: Flexible semi-circle with piston powered clamps (Global Concept)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Detailed Design Concept</a:t>
            </a:r>
            <a:endParaRPr/>
          </a:p>
        </p:txBody>
      </p:sp>
      <p:pic>
        <p:nvPicPr>
          <p:cNvPr id="94" name="Google Shape;94;p19"/>
          <p:cNvPicPr preferRelativeResize="0"/>
          <p:nvPr/>
        </p:nvPicPr>
        <p:blipFill>
          <a:blip r:embed="rId3">
            <a:alphaModFix/>
          </a:blip>
          <a:stretch>
            <a:fillRect/>
          </a:stretch>
        </p:blipFill>
        <p:spPr>
          <a:xfrm>
            <a:off x="2160400" y="1017725"/>
            <a:ext cx="4823200" cy="3756475"/>
          </a:xfrm>
          <a:prstGeom prst="rect">
            <a:avLst/>
          </a:prstGeom>
          <a:noFill/>
          <a:ln>
            <a:noFill/>
          </a:ln>
        </p:spPr>
      </p:pic>
      <p:sp>
        <p:nvSpPr>
          <p:cNvPr id="95" name="Google Shape;95;p19"/>
          <p:cNvSpPr txBox="1"/>
          <p:nvPr/>
        </p:nvSpPr>
        <p:spPr>
          <a:xfrm>
            <a:off x="3416550" y="4774200"/>
            <a:ext cx="23109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Times New Roman"/>
                <a:ea typeface="Times New Roman"/>
                <a:cs typeface="Times New Roman"/>
                <a:sym typeface="Times New Roman"/>
              </a:rPr>
              <a:t>Figure 3: Detailed Design Concept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Prototype 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Critical Assumptions</a:t>
            </a:r>
            <a:endParaRPr/>
          </a:p>
        </p:txBody>
      </p:sp>
      <p:sp>
        <p:nvSpPr>
          <p:cNvPr id="106" name="Google Shape;106;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The critical assumption that is </a:t>
            </a:r>
            <a:r>
              <a:rPr lang="en"/>
              <a:t>being tested in </a:t>
            </a:r>
            <a:r>
              <a:rPr lang="en"/>
              <a:t>prototype is that the </a:t>
            </a:r>
            <a:r>
              <a:rPr b="1" lang="en"/>
              <a:t>weight</a:t>
            </a:r>
            <a:r>
              <a:rPr lang="en"/>
              <a:t> of the product is sufficiently </a:t>
            </a:r>
            <a:r>
              <a:rPr b="1" lang="en"/>
              <a:t>light</a:t>
            </a:r>
            <a:r>
              <a:rPr lang="en"/>
              <a:t> enough for the target client to be able to use it without significant difficulties on a regular basis.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