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1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12192000"/>
  <p:notesSz cx="6858000" cy="9144000"/>
  <p:defaultTextStyle>
    <a:defPPr lvl="0">
      <a:defRPr lang="en-US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1.xml><?xml version="1.0" encoding="utf-8"?>
<a:tblStyleLst xmlns:a="http://schemas.openxmlformats.org/drawingml/2006/main" xmlns:r="http://schemas.openxmlformats.org/officeDocument/2006/relationships" def="{90651C3A-4460-11DB-9652-00E08161165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cmpd="sng" w="12700">
              <a:solidFill>
                <a:schemeClr val="lt1"/>
              </a:solidFill>
            </a:ln>
          </a:left>
          <a:right>
            <a:ln cmpd="sng" w="12700">
              <a:solidFill>
                <a:schemeClr val="lt1"/>
              </a:solidFill>
            </a:ln>
          </a:right>
          <a:top>
            <a:ln cmpd="sng" w="12700">
              <a:solidFill>
                <a:schemeClr val="lt1"/>
              </a:solidFill>
            </a:ln>
          </a:top>
          <a:bottom>
            <a:ln cmpd="sng" w="12700">
              <a:solidFill>
                <a:schemeClr val="lt1"/>
              </a:solidFill>
            </a:ln>
          </a:bottom>
          <a:insideH>
            <a:ln cmpd="sng" w="12700">
              <a:solidFill>
                <a:schemeClr val="lt1"/>
              </a:solidFill>
            </a:ln>
          </a:insideH>
          <a:insideV>
            <a:ln cmpd="sng"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cmpd="sng"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cmpd="sng"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1.xml"/><Relationship Id="rId3" Type="http://schemas.openxmlformats.org/officeDocument/2006/relationships/tableStyles" Target="tableStyles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60D67-A70C-4657-AB70-8FA4A70A8596}" type="datetimeFigureOut">
              <a:rPr lang="en-CA" smtClean="0"/>
              <a:t>1/04/19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19E0-E0B0-4C3B-8A70-CA9F39A4DB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2188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1808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7858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054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15450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3303632" y="554200"/>
            <a:ext cx="83256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Shape 11"/>
          <p:cNvCxnSpPr/>
          <p:nvPr/>
        </p:nvCxnSpPr>
        <p:spPr>
          <a:xfrm>
            <a:off x="3303632" y="6320000"/>
            <a:ext cx="83256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Shape 12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3162300" y="840300"/>
            <a:ext cx="8442000" cy="2056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3187023" y="4317933"/>
            <a:ext cx="8442000" cy="1655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>
                <a:solidFill>
                  <a:schemeClr val="lt1"/>
                </a:solidFill>
              </a:rPr>
              <a:pPr/>
              <a:t>‹#›</a:t>
            </a:fld>
            <a:endParaRPr lang="en-GB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740611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566933" y="6320000"/>
            <a:ext cx="11062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Shape 62"/>
          <p:cNvCxnSpPr/>
          <p:nvPr/>
        </p:nvCxnSpPr>
        <p:spPr>
          <a:xfrm>
            <a:off x="566933" y="554200"/>
            <a:ext cx="110624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138600" y="1739800"/>
            <a:ext cx="9914800" cy="20512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1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138600" y="3892600"/>
            <a:ext cx="9914800" cy="1428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867575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59751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566933" y="554200"/>
            <a:ext cx="110624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Shape 18"/>
          <p:cNvCxnSpPr/>
          <p:nvPr/>
        </p:nvCxnSpPr>
        <p:spPr>
          <a:xfrm>
            <a:off x="566933" y="6320000"/>
            <a:ext cx="11062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541900" y="2409100"/>
            <a:ext cx="11062400" cy="20560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>
                <a:solidFill>
                  <a:schemeClr val="lt1"/>
                </a:solidFill>
              </a:rPr>
              <a:pPr/>
              <a:t>‹#›</a:t>
            </a:fld>
            <a:endParaRPr lang="en-GB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240007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3303632" y="554200"/>
            <a:ext cx="832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Shape 23"/>
          <p:cNvCxnSpPr/>
          <p:nvPr/>
        </p:nvCxnSpPr>
        <p:spPr>
          <a:xfrm>
            <a:off x="3303632" y="6320000"/>
            <a:ext cx="83256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Shape 24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3200333" y="767933"/>
            <a:ext cx="8428800" cy="847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3213483" y="2127701"/>
            <a:ext cx="8428800" cy="400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116268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3303632" y="554200"/>
            <a:ext cx="832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" name="Shape 30"/>
          <p:cNvCxnSpPr/>
          <p:nvPr/>
        </p:nvCxnSpPr>
        <p:spPr>
          <a:xfrm>
            <a:off x="3303632" y="6320000"/>
            <a:ext cx="83256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Shape 31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200333" y="767933"/>
            <a:ext cx="8428800" cy="847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200404" y="2136900"/>
            <a:ext cx="4095200" cy="400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2"/>
          </p:nvPr>
        </p:nvSpPr>
        <p:spPr>
          <a:xfrm>
            <a:off x="7534096" y="2136900"/>
            <a:ext cx="4095200" cy="400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883094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04400" y="548767"/>
            <a:ext cx="11360800" cy="852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861992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26000" y="1248800"/>
            <a:ext cx="3744000" cy="1007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26000" y="2462405"/>
            <a:ext cx="3744000" cy="3741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540881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377471" y="949521"/>
            <a:ext cx="8325600" cy="51140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>
                <a:solidFill>
                  <a:schemeClr val="lt1"/>
                </a:solidFill>
              </a:rPr>
              <a:pPr/>
              <a:t>‹#›</a:t>
            </a:fld>
            <a:endParaRPr lang="en-GB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624719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6096000" y="167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cxnSp>
        <p:nvCxnSpPr>
          <p:cNvPr id="50" name="Shape 50"/>
          <p:cNvCxnSpPr/>
          <p:nvPr/>
        </p:nvCxnSpPr>
        <p:spPr>
          <a:xfrm>
            <a:off x="6706233" y="5994000"/>
            <a:ext cx="6244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54000" y="1863133"/>
            <a:ext cx="5393600" cy="1757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ubTitle" idx="1"/>
          </p:nvPr>
        </p:nvSpPr>
        <p:spPr>
          <a:xfrm>
            <a:off x="354000" y="3647161"/>
            <a:ext cx="5393600" cy="1794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>
                <a:solidFill>
                  <a:schemeClr val="lt1"/>
                </a:solidFill>
              </a:rPr>
              <a:pPr/>
              <a:t>‹#›</a:t>
            </a:fld>
            <a:endParaRPr lang="en-GB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930303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566933" y="6320000"/>
            <a:ext cx="11062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" name="Shape 57"/>
          <p:cNvCxnSpPr/>
          <p:nvPr/>
        </p:nvCxnSpPr>
        <p:spPr>
          <a:xfrm>
            <a:off x="566931" y="554200"/>
            <a:ext cx="244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37356" y="5634700"/>
            <a:ext cx="11184800" cy="524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089298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200333" y="767933"/>
            <a:ext cx="8428800" cy="847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213483" y="2127701"/>
            <a:ext cx="8428800" cy="4003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en-GB" sz="1333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algn="r"/>
              <a:t>‹#›</a:t>
            </a:fld>
            <a:endParaRPr lang="en-GB" sz="1333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5245697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>
    <p:cover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drjava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"/>
          <p:cNvSpPr txBox="1"/>
          <p:nvPr>
            <p:ph type="ctrTitle"/>
          </p:nvPr>
        </p:nvSpPr>
        <p:spPr>
          <a:xfrm>
            <a:off x="4896210" y="2072537"/>
            <a:ext cx="6998400" cy="18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-CA" sz="8000"/>
              <a:t>The Basics of</a:t>
            </a:r>
            <a:r>
              <a:rPr lang="en-CA" sz="6000"/>
              <a:t>     </a:t>
            </a:r>
            <a:endParaRPr sz="6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r>
              <a:t/>
            </a:r>
            <a:endParaRPr sz="6000"/>
          </a:p>
        </p:txBody>
      </p:sp>
      <p:sp>
        <p:nvSpPr>
          <p:cNvPr id="218" name="Google Shape;218;p1"/>
          <p:cNvSpPr txBox="1"/>
          <p:nvPr/>
        </p:nvSpPr>
        <p:spPr>
          <a:xfrm>
            <a:off x="6328798" y="3200475"/>
            <a:ext cx="4323900" cy="1763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Raleway"/>
              <a:buNone/>
            </a:pPr>
            <a:r>
              <a:rPr b="1" i="0" lang="en-CA" sz="80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rPr>
              <a:t>Coding</a:t>
            </a:r>
            <a:endParaRPr b="0" i="0" sz="8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1"/>
          <p:cNvSpPr txBox="1"/>
          <p:nvPr/>
        </p:nvSpPr>
        <p:spPr>
          <a:xfrm>
            <a:off x="5978800" y="5570200"/>
            <a:ext cx="5152500" cy="7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CA" sz="3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Presented by Makerspace</a:t>
            </a:r>
            <a:endParaRPr b="0" i="0" sz="3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EED Picture.jpg" id="220" name="Google Shape;220;p1"/>
          <p:cNvPicPr preferRelativeResize="0"/>
          <p:nvPr/>
        </p:nvPicPr>
        <p:blipFill rotWithShape="1">
          <a:blip r:embed="rId3">
            <a:alphaModFix/>
          </a:blip>
          <a:srcRect b="83722" l="37636" r="37323" t="0"/>
          <a:stretch/>
        </p:blipFill>
        <p:spPr>
          <a:xfrm>
            <a:off x="825701" y="91734"/>
            <a:ext cx="2683568" cy="111623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ack sign with white text&#10;&#10;Description generated with high confidence" id="221" name="Google Shape;22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3300" y="1892233"/>
            <a:ext cx="4323740" cy="34589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FD768-E81F-4E6A-9B98-16396949E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6851" y="638852"/>
            <a:ext cx="3534760" cy="1292979"/>
          </a:xfrm>
        </p:spPr>
        <p:txBody>
          <a:bodyPr/>
          <a:lstStyle/>
          <a:p>
            <a:r>
              <a:rPr lang="en-CA" dirty="0"/>
              <a:t>Arrays</a:t>
            </a:r>
          </a:p>
        </p:txBody>
      </p:sp>
      <p:pic>
        <p:nvPicPr>
          <p:cNvPr id="4" name="Picture 3" descr="A close up of a screen&#10;&#10;Description generated with very high confidence">
            <a:extLst>
              <a:ext uri="{FF2B5EF4-FFF2-40B4-BE49-F238E27FC236}">
                <a16:creationId xmlns:a16="http://schemas.microsoft.com/office/drawing/2014/main" id="{AFC3A38F-7922-4500-8BD4-21F7533C0D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648879"/>
            <a:ext cx="7527640" cy="2045973"/>
          </a:xfrm>
          <a:prstGeom prst="rect">
            <a:avLst/>
          </a:prstGeom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3180902-3DD8-4CAB-81A4-C677F20227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2808088"/>
            <a:ext cx="8063153" cy="34556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6D109F-24AF-4492-85DF-1EEE1F4A8F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91"/>
          <a:stretch/>
        </p:blipFill>
        <p:spPr>
          <a:xfrm>
            <a:off x="9096861" y="3429000"/>
            <a:ext cx="857370" cy="25854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14851E-5AD9-457D-9179-5A5F9F3078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93"/>
          <a:stretch/>
        </p:blipFill>
        <p:spPr>
          <a:xfrm>
            <a:off x="10136284" y="3725214"/>
            <a:ext cx="1179282" cy="205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F72DEA-B3C0-4B46-8124-4E62DB66CAEE}"/>
              </a:ext>
            </a:extLst>
          </p:cNvPr>
          <p:cNvSpPr txBox="1"/>
          <p:nvPr/>
        </p:nvSpPr>
        <p:spPr>
          <a:xfrm>
            <a:off x="8383898" y="1809758"/>
            <a:ext cx="35047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Common data structure used to store and manipulate data, they store data of a fixed size </a:t>
            </a: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</a:rPr>
              <a:t> Dynamic array = Linked List  </a:t>
            </a:r>
          </a:p>
        </p:txBody>
      </p:sp>
    </p:spTree>
    <p:extLst>
      <p:ext uri="{BB962C8B-B14F-4D97-AF65-F5344CB8AC3E}">
        <p14:creationId xmlns:p14="http://schemas.microsoft.com/office/powerpoint/2010/main" val="2419836121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D7D88-88F5-4979-BCD8-18B54A866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528785"/>
            <a:ext cx="11062400" cy="1454561"/>
          </a:xfrm>
        </p:spPr>
        <p:txBody>
          <a:bodyPr/>
          <a:lstStyle/>
          <a:p>
            <a:r>
              <a:rPr lang="en-CA" dirty="0"/>
              <a:t>Basic OOP (Methods)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D115E7D-4E9D-4D26-8BD6-D5D94476AEF6}"/>
              </a:ext>
            </a:extLst>
          </p:cNvPr>
          <p:cNvSpPr txBox="1">
            <a:spLocks/>
          </p:cNvSpPr>
          <p:nvPr/>
        </p:nvSpPr>
        <p:spPr>
          <a:xfrm>
            <a:off x="-226671" y="1179816"/>
            <a:ext cx="12645342" cy="205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aleway"/>
              <a:buNone/>
              <a:defRPr sz="6400" b="1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r>
              <a:rPr lang="en-CA" kern="0" dirty="0">
                <a:solidFill>
                  <a:schemeClr val="bg2"/>
                </a:solidFill>
              </a:rPr>
              <a:t>O</a:t>
            </a:r>
            <a:r>
              <a:rPr lang="en-CA" kern="0" dirty="0"/>
              <a:t>bject </a:t>
            </a:r>
            <a:r>
              <a:rPr lang="en-CA" kern="0" dirty="0">
                <a:solidFill>
                  <a:schemeClr val="bg2"/>
                </a:solidFill>
              </a:rPr>
              <a:t>O</a:t>
            </a:r>
            <a:r>
              <a:rPr lang="en-CA" kern="0" dirty="0"/>
              <a:t>riented </a:t>
            </a:r>
            <a:r>
              <a:rPr lang="en-CA" kern="0" dirty="0">
                <a:solidFill>
                  <a:schemeClr val="bg2"/>
                </a:solidFill>
              </a:rPr>
              <a:t>P</a:t>
            </a:r>
            <a:r>
              <a:rPr lang="en-CA" kern="0" dirty="0"/>
              <a:t>rogramming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DC68FF-9E42-4CC1-B57C-2E8C345E5337}"/>
              </a:ext>
            </a:extLst>
          </p:cNvPr>
          <p:cNvSpPr txBox="1"/>
          <p:nvPr/>
        </p:nvSpPr>
        <p:spPr>
          <a:xfrm>
            <a:off x="6904104" y="2998780"/>
            <a:ext cx="48817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Methods can be used to simplify and further expand the capabilities of our programs. </a:t>
            </a:r>
          </a:p>
          <a:p>
            <a:endParaRPr lang="en-CA" dirty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Performing the same action repeatedly can be simplified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Built in methods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Included methods that are built into Java help with simplifying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User defined methods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Allows the user to have flexibility with program creation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chemeClr val="bg2"/>
              </a:solidFill>
            </a:endParaRPr>
          </a:p>
        </p:txBody>
      </p:sp>
      <p:pic>
        <p:nvPicPr>
          <p:cNvPr id="7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A78E0FF-78BB-4226-8058-6639F2E68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1" y="3235816"/>
            <a:ext cx="6576443" cy="18207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8723F9-2BCE-4A94-8F82-D0E1CB8995F4}"/>
              </a:ext>
            </a:extLst>
          </p:cNvPr>
          <p:cNvSpPr txBox="1"/>
          <p:nvPr/>
        </p:nvSpPr>
        <p:spPr>
          <a:xfrm>
            <a:off x="406171" y="5041143"/>
            <a:ext cx="6246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Examples of different methods including the variables and functions that it can run. </a:t>
            </a:r>
          </a:p>
        </p:txBody>
      </p:sp>
    </p:spTree>
    <p:extLst>
      <p:ext uri="{BB962C8B-B14F-4D97-AF65-F5344CB8AC3E}">
        <p14:creationId xmlns:p14="http://schemas.microsoft.com/office/powerpoint/2010/main" val="3342850078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0E85F-4168-4E58-9EF2-7EFF173D3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6438" y="603160"/>
            <a:ext cx="6670762" cy="1071094"/>
          </a:xfrm>
        </p:spPr>
        <p:txBody>
          <a:bodyPr/>
          <a:lstStyle/>
          <a:p>
            <a:r>
              <a:rPr lang="en-CA" dirty="0"/>
              <a:t>Using Methods 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4164083-28AB-49B3-989E-4FC287EC3F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1056944"/>
            <a:ext cx="4391638" cy="4744112"/>
          </a:xfrm>
          <a:prstGeom prst="rect">
            <a:avLst/>
          </a:prstGeom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F6AA2DC-5A0E-4530-8D2B-AA6B07C5F2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819" y="3717792"/>
            <a:ext cx="2572109" cy="22386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DB53B9-61FB-4D40-9451-87ECBD74DF81}"/>
              </a:ext>
            </a:extLst>
          </p:cNvPr>
          <p:cNvSpPr txBox="1"/>
          <p:nvPr/>
        </p:nvSpPr>
        <p:spPr>
          <a:xfrm>
            <a:off x="5230909" y="1674254"/>
            <a:ext cx="580837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This code takes user input to fill an array</a:t>
            </a:r>
          </a:p>
          <a:p>
            <a:pPr marL="285750" indent="-285750">
              <a:buFontTx/>
              <a:buChar char="-"/>
            </a:pPr>
            <a:r>
              <a:rPr lang="en-CA" dirty="0">
                <a:solidFill>
                  <a:schemeClr val="bg2"/>
                </a:solidFill>
              </a:rPr>
              <a:t>There are two methods defined</a:t>
            </a:r>
          </a:p>
          <a:p>
            <a:pPr marL="742950" lvl="1" indent="-285750">
              <a:buFontTx/>
              <a:buChar char="-"/>
            </a:pPr>
            <a:r>
              <a:rPr lang="en-CA" dirty="0" err="1">
                <a:solidFill>
                  <a:schemeClr val="bg2"/>
                </a:solidFill>
              </a:rPr>
              <a:t>printArray</a:t>
            </a:r>
            <a:r>
              <a:rPr lang="en-CA" dirty="0">
                <a:solidFill>
                  <a:schemeClr val="bg2"/>
                </a:solidFill>
              </a:rPr>
              <a:t>(int[]</a:t>
            </a:r>
            <a:r>
              <a:rPr lang="en-CA" dirty="0" err="1">
                <a:solidFill>
                  <a:schemeClr val="bg2"/>
                </a:solidFill>
              </a:rPr>
              <a:t>arr</a:t>
            </a:r>
            <a:r>
              <a:rPr lang="en-CA" dirty="0">
                <a:solidFill>
                  <a:schemeClr val="bg2"/>
                </a:solidFill>
              </a:rPr>
              <a:t>) </a:t>
            </a:r>
          </a:p>
          <a:p>
            <a:pPr marL="742950" lvl="1" indent="-285750">
              <a:buFontTx/>
              <a:buChar char="-"/>
            </a:pPr>
            <a:r>
              <a:rPr lang="en-CA" dirty="0" err="1">
                <a:solidFill>
                  <a:schemeClr val="bg2"/>
                </a:solidFill>
              </a:rPr>
              <a:t>swapCompArray</a:t>
            </a:r>
            <a:r>
              <a:rPr lang="en-CA" dirty="0">
                <a:solidFill>
                  <a:schemeClr val="bg2"/>
                </a:solidFill>
              </a:rPr>
              <a:t>(int[]</a:t>
            </a:r>
            <a:r>
              <a:rPr lang="en-CA" dirty="0" err="1">
                <a:solidFill>
                  <a:schemeClr val="bg2"/>
                </a:solidFill>
              </a:rPr>
              <a:t>arr</a:t>
            </a:r>
            <a:r>
              <a:rPr lang="en-CA" dirty="0">
                <a:solidFill>
                  <a:schemeClr val="bg2"/>
                </a:solidFill>
              </a:rPr>
              <a:t>, int index, int value)</a:t>
            </a:r>
          </a:p>
          <a:p>
            <a:pPr marL="742950" lvl="1" indent="-285750">
              <a:buFontTx/>
              <a:buChar char="-"/>
            </a:pPr>
            <a:endParaRPr lang="en-CA" dirty="0">
              <a:solidFill>
                <a:schemeClr val="bg2"/>
              </a:solidFill>
            </a:endParaRPr>
          </a:p>
          <a:p>
            <a:pPr marL="285750" indent="-285750">
              <a:buFontTx/>
              <a:buChar char="-"/>
            </a:pPr>
            <a:r>
              <a:rPr lang="en-CA" dirty="0">
                <a:solidFill>
                  <a:schemeClr val="bg2"/>
                </a:solidFill>
              </a:rPr>
              <a:t>Creating these methods allows us to continually modify the code without the need to rewrite many for loops</a:t>
            </a:r>
          </a:p>
          <a:p>
            <a:pPr marL="285750" indent="-285750">
              <a:buFontTx/>
              <a:buChar char="-"/>
            </a:pPr>
            <a:endParaRPr lang="en-CA" dirty="0">
              <a:solidFill>
                <a:schemeClr val="bg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430822-370D-4E2F-ACA7-705439602BCE}"/>
              </a:ext>
            </a:extLst>
          </p:cNvPr>
          <p:cNvSpPr txBox="1"/>
          <p:nvPr/>
        </p:nvSpPr>
        <p:spPr>
          <a:xfrm>
            <a:off x="5211590" y="4231396"/>
            <a:ext cx="2923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dirty="0">
                <a:solidFill>
                  <a:schemeClr val="bg2"/>
                </a:solidFill>
              </a:rPr>
              <a:t>*</a:t>
            </a:r>
            <a:r>
              <a:rPr lang="en-CA" sz="1600" b="1" dirty="0">
                <a:solidFill>
                  <a:schemeClr val="bg2"/>
                </a:solidFill>
              </a:rPr>
              <a:t>Note</a:t>
            </a:r>
            <a:r>
              <a:rPr lang="en-CA" sz="1600" dirty="0">
                <a:solidFill>
                  <a:schemeClr val="bg2"/>
                </a:solidFill>
              </a:rPr>
              <a:t> with coding there is never one correct way of reaching the solution, you are encouraged to come to the same results using a different implementation. </a:t>
            </a:r>
          </a:p>
        </p:txBody>
      </p:sp>
    </p:spTree>
    <p:extLst>
      <p:ext uri="{BB962C8B-B14F-4D97-AF65-F5344CB8AC3E}">
        <p14:creationId xmlns:p14="http://schemas.microsoft.com/office/powerpoint/2010/main" val="1483592016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57332-2889-4181-B5C7-C379FEF24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567422"/>
            <a:ext cx="11062400" cy="2056000"/>
          </a:xfrm>
        </p:spPr>
        <p:txBody>
          <a:bodyPr/>
          <a:lstStyle/>
          <a:p>
            <a:r>
              <a:rPr lang="en-CA" dirty="0"/>
              <a:t>Get Creative!</a:t>
            </a:r>
            <a:br>
              <a:rPr lang="en-CA" dirty="0"/>
            </a:br>
            <a:r>
              <a:rPr lang="en-CA" dirty="0"/>
              <a:t>Make a Simple Calculator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7A96AC-34DD-44CE-88DB-21F9E48E2507}"/>
              </a:ext>
            </a:extLst>
          </p:cNvPr>
          <p:cNvSpPr txBox="1"/>
          <p:nvPr/>
        </p:nvSpPr>
        <p:spPr>
          <a:xfrm>
            <a:off x="766293" y="2743200"/>
            <a:ext cx="72250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Test your abilities and use what you’ve learned in this workshop to create a simple calculator. It must contain</a:t>
            </a:r>
          </a:p>
          <a:p>
            <a:r>
              <a:rPr lang="en-CA" dirty="0">
                <a:solidFill>
                  <a:schemeClr val="bg2"/>
                </a:solidFill>
              </a:rPr>
              <a:t>Main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Ask for user input for numbers and operation to perform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Calls on methods using conditional statements to perform the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chemeClr val="bg2"/>
              </a:solidFill>
            </a:endParaRPr>
          </a:p>
          <a:p>
            <a:r>
              <a:rPr lang="en-CA" dirty="0">
                <a:solidFill>
                  <a:schemeClr val="bg2"/>
                </a:solidFill>
              </a:rPr>
              <a:t>The methods you will need to call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add(int num1, int num2)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subtract (int num1, int num2)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divide (int num1, int num2)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multiply (int num1, int num2)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B068F3-28EA-4343-8DA7-1AE4044E4BE7}"/>
              </a:ext>
            </a:extLst>
          </p:cNvPr>
          <p:cNvSpPr txBox="1"/>
          <p:nvPr/>
        </p:nvSpPr>
        <p:spPr>
          <a:xfrm>
            <a:off x="5531478" y="4671324"/>
            <a:ext cx="2704562" cy="1384995"/>
          </a:xfrm>
          <a:prstGeom prst="rect">
            <a:avLst/>
          </a:prstGeom>
          <a:noFill/>
          <a:ln>
            <a:solidFill>
              <a:schemeClr val="bg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CA" sz="1400" b="1" dirty="0">
                <a:solidFill>
                  <a:schemeClr val="bg2"/>
                </a:solidFill>
              </a:rPr>
              <a:t>*NOTE </a:t>
            </a:r>
            <a:endParaRPr lang="en-CA" sz="1400" dirty="0">
              <a:solidFill>
                <a:schemeClr val="bg2"/>
              </a:solidFill>
            </a:endParaRPr>
          </a:p>
          <a:p>
            <a:r>
              <a:rPr lang="en-CA" sz="1400" b="1" dirty="0">
                <a:solidFill>
                  <a:schemeClr val="bg2"/>
                </a:solidFill>
              </a:rPr>
              <a:t>There are more effective ways to create a calculator however this implementation is meant to summarise all the information mentioned</a:t>
            </a:r>
          </a:p>
        </p:txBody>
      </p:sp>
      <p:pic>
        <p:nvPicPr>
          <p:cNvPr id="6" name="Picture 5" descr="A close up of a calculator&#10;&#10;Description generated with very high confidence">
            <a:extLst>
              <a:ext uri="{FF2B5EF4-FFF2-40B4-BE49-F238E27FC236}">
                <a16:creationId xmlns:a16="http://schemas.microsoft.com/office/drawing/2014/main" id="{1B3ADED1-3027-48A1-A7E8-0A22FC21A8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4" t="10185" r="19408" b="6666"/>
          <a:stretch/>
        </p:blipFill>
        <p:spPr>
          <a:xfrm>
            <a:off x="8236040" y="2743200"/>
            <a:ext cx="2955701" cy="331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30836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4D8E210C-8F36-47B2-AF54-618D9169CD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01" y="86135"/>
            <a:ext cx="4372585" cy="3982006"/>
          </a:xfrm>
          <a:prstGeom prst="rect">
            <a:avLst/>
          </a:prstGeom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7421AF18-A7B3-4656-BFC7-A801C4E09BA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08" b="56132"/>
          <a:stretch/>
        </p:blipFill>
        <p:spPr>
          <a:xfrm>
            <a:off x="562101" y="4068141"/>
            <a:ext cx="4372585" cy="12077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5B6157-F481-4E11-8EC5-10C07326921E}"/>
              </a:ext>
            </a:extLst>
          </p:cNvPr>
          <p:cNvSpPr txBox="1"/>
          <p:nvPr/>
        </p:nvSpPr>
        <p:spPr>
          <a:xfrm>
            <a:off x="6318788" y="703832"/>
            <a:ext cx="1450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bg2"/>
                </a:solidFill>
              </a:rPr>
              <a:t>RESULTS:</a:t>
            </a:r>
          </a:p>
        </p:txBody>
      </p:sp>
      <p:pic>
        <p:nvPicPr>
          <p:cNvPr id="9" name="Picture 8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797D1B8-8320-47C4-98B4-77BC57EFCD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788" y="2670586"/>
            <a:ext cx="2686425" cy="1619476"/>
          </a:xfrm>
          <a:prstGeom prst="rect">
            <a:avLst/>
          </a:prstGeom>
        </p:spPr>
      </p:pic>
      <p:pic>
        <p:nvPicPr>
          <p:cNvPr id="11" name="Picture 10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B365CB56-3B79-4DE8-AE8B-FFAB4E0500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678" y="2670586"/>
            <a:ext cx="2852368" cy="1619476"/>
          </a:xfrm>
          <a:prstGeom prst="rect">
            <a:avLst/>
          </a:prstGeom>
        </p:spPr>
      </p:pic>
      <p:pic>
        <p:nvPicPr>
          <p:cNvPr id="13" name="Picture 1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119C770-40F5-44E5-93AB-10ACFB86C9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731" y="1087453"/>
            <a:ext cx="2619741" cy="1469375"/>
          </a:xfrm>
          <a:prstGeom prst="rect">
            <a:avLst/>
          </a:prstGeom>
        </p:spPr>
      </p:pic>
      <p:pic>
        <p:nvPicPr>
          <p:cNvPr id="15" name="Picture 1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86633D3C-654A-476B-B178-7DA81C98FF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788" y="1073164"/>
            <a:ext cx="2619741" cy="1476581"/>
          </a:xfrm>
          <a:prstGeom prst="rect">
            <a:avLst/>
          </a:prstGeom>
        </p:spPr>
      </p:pic>
      <p:pic>
        <p:nvPicPr>
          <p:cNvPr id="17" name="Picture 1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34E1DE3-F3D8-48FE-9A02-9F9C8C13CF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73" r="3576"/>
          <a:stretch/>
        </p:blipFill>
        <p:spPr>
          <a:xfrm>
            <a:off x="562101" y="5275879"/>
            <a:ext cx="4519350" cy="149568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5D15FD7-1BEB-4216-BA28-F43E958ADE6B}"/>
              </a:ext>
            </a:extLst>
          </p:cNvPr>
          <p:cNvSpPr txBox="1"/>
          <p:nvPr/>
        </p:nvSpPr>
        <p:spPr>
          <a:xfrm>
            <a:off x="6569459" y="4460040"/>
            <a:ext cx="5622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See how your code compares! With this very basic knowledge you can now expand your coding ability and start to create more complex programs. </a:t>
            </a:r>
          </a:p>
        </p:txBody>
      </p:sp>
    </p:spTree>
    <p:extLst>
      <p:ext uri="{BB962C8B-B14F-4D97-AF65-F5344CB8AC3E}">
        <p14:creationId xmlns:p14="http://schemas.microsoft.com/office/powerpoint/2010/main" val="2306064466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2047" y="2162150"/>
            <a:ext cx="5509953" cy="4070601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564800" y="625249"/>
            <a:ext cx="11062400" cy="2056000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Want to be a volunteer??</a:t>
            </a:r>
            <a:endParaRPr sz="4800" dirty="0">
              <a:solidFill>
                <a:schemeClr val="bg1"/>
              </a:solidFill>
            </a:endParaRPr>
          </a:p>
        </p:txBody>
      </p:sp>
      <p:sp>
        <p:nvSpPr>
          <p:cNvPr id="208" name="Shape 208"/>
          <p:cNvSpPr txBox="1">
            <a:spLocks noGrp="1"/>
          </p:cNvSpPr>
          <p:nvPr>
            <p:ph type="body" idx="4294967295"/>
          </p:nvPr>
        </p:nvSpPr>
        <p:spPr>
          <a:xfrm>
            <a:off x="240430" y="1814739"/>
            <a:ext cx="6751638" cy="4418012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pPr marL="0" indent="0">
              <a:buNone/>
            </a:pPr>
            <a:r>
              <a:rPr lang="en-GB" sz="3333" dirty="0"/>
              <a:t>Go to </a:t>
            </a:r>
            <a:r>
              <a:rPr lang="en-GB" sz="3333" b="1" dirty="0">
                <a:solidFill>
                  <a:schemeClr val="bg1"/>
                </a:solidFill>
              </a:rPr>
              <a:t>volunteer.makerepo.com</a:t>
            </a:r>
            <a:r>
              <a:rPr lang="en-GB" sz="3333" dirty="0">
                <a:solidFill>
                  <a:schemeClr val="bg1"/>
                </a:solidFill>
              </a:rPr>
              <a:t> </a:t>
            </a:r>
            <a:r>
              <a:rPr lang="en-GB" sz="3333" dirty="0"/>
              <a:t>and get trained! </a:t>
            </a:r>
            <a:endParaRPr sz="3333" dirty="0"/>
          </a:p>
          <a:p>
            <a:pPr marL="0" indent="0">
              <a:spcBef>
                <a:spcPts val="2133"/>
              </a:spcBef>
              <a:buNone/>
            </a:pPr>
            <a:r>
              <a:rPr lang="en-GB" sz="3333" dirty="0"/>
              <a:t>Here you can find the rewards for volunteer hours and some of the things you can do to get involved.</a:t>
            </a:r>
            <a:endParaRPr sz="3333" dirty="0"/>
          </a:p>
          <a:p>
            <a:pPr marL="0" indent="0">
              <a:spcBef>
                <a:spcPts val="2133"/>
              </a:spcBef>
              <a:spcAft>
                <a:spcPts val="2133"/>
              </a:spcAft>
              <a:buNone/>
            </a:pPr>
            <a:r>
              <a:rPr lang="en-GB" sz="3333" dirty="0"/>
              <a:t>HOPE TO SEE YOU THERE!!</a:t>
            </a:r>
            <a:endParaRPr sz="3333" dirty="0"/>
          </a:p>
        </p:txBody>
      </p:sp>
    </p:spTree>
    <p:extLst>
      <p:ext uri="{BB962C8B-B14F-4D97-AF65-F5344CB8AC3E}">
        <p14:creationId xmlns:p14="http://schemas.microsoft.com/office/powerpoint/2010/main" val="2656044001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title"/>
          </p:nvPr>
        </p:nvSpPr>
        <p:spPr>
          <a:xfrm>
            <a:off x="564800" y="740320"/>
            <a:ext cx="11062400" cy="2056000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r>
              <a:rPr lang="en-GB" sz="4800" dirty="0">
                <a:solidFill>
                  <a:schemeClr val="bg2"/>
                </a:solidFill>
              </a:rPr>
              <a:t>PLEASE FILL OUT THIS SURVEY</a:t>
            </a:r>
            <a:endParaRPr sz="4800" dirty="0">
              <a:solidFill>
                <a:schemeClr val="bg2"/>
              </a:solidFill>
            </a:endParaRPr>
          </a:p>
        </p:txBody>
      </p:sp>
      <p:sp>
        <p:nvSpPr>
          <p:cNvPr id="214" name="Shape 214"/>
          <p:cNvSpPr txBox="1">
            <a:spLocks noGrp="1"/>
          </p:cNvSpPr>
          <p:nvPr>
            <p:ph type="body" idx="4294967295"/>
          </p:nvPr>
        </p:nvSpPr>
        <p:spPr>
          <a:xfrm>
            <a:off x="1012031" y="2059843"/>
            <a:ext cx="10167937" cy="4003675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pPr marL="0" indent="0" algn="ctr">
              <a:buNone/>
            </a:pPr>
            <a:r>
              <a:rPr lang="en-GB" sz="4800" b="1" dirty="0">
                <a:solidFill>
                  <a:schemeClr val="bg1"/>
                </a:solidFill>
              </a:rPr>
              <a:t>Survey.makerepo.com</a:t>
            </a:r>
            <a:endParaRPr sz="4800" b="1" dirty="0">
              <a:solidFill>
                <a:schemeClr val="bg1"/>
              </a:solidFill>
            </a:endParaRPr>
          </a:p>
          <a:p>
            <a:pPr marL="0" indent="0" algn="ctr">
              <a:spcBef>
                <a:spcPts val="2133"/>
              </a:spcBef>
              <a:buNone/>
            </a:pPr>
            <a:r>
              <a:rPr lang="en-GB" sz="3333" dirty="0">
                <a:solidFill>
                  <a:srgbClr val="000000"/>
                </a:solidFill>
              </a:rPr>
              <a:t>Help us improve our workshops, it only takes a minute.</a:t>
            </a:r>
            <a:endParaRPr sz="3333" dirty="0">
              <a:solidFill>
                <a:srgbClr val="000000"/>
              </a:solidFill>
            </a:endParaRPr>
          </a:p>
          <a:p>
            <a:pPr marL="0" indent="0" algn="ctr">
              <a:spcBef>
                <a:spcPts val="2133"/>
              </a:spcBef>
              <a:spcAft>
                <a:spcPts val="2133"/>
              </a:spcAft>
              <a:buNone/>
            </a:pPr>
            <a:r>
              <a:rPr lang="en-GB" sz="3333" b="1" dirty="0">
                <a:solidFill>
                  <a:srgbClr val="000000"/>
                </a:solidFill>
              </a:rPr>
              <a:t>We are open 12-8 Mondays to Friday and Sundays 11-5 (Community Hours)</a:t>
            </a:r>
            <a:endParaRPr sz="3333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672092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564800" y="763180"/>
            <a:ext cx="11062400" cy="2056000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pPr algn="ctr"/>
            <a:r>
              <a:rPr lang="en-GB" sz="4800" dirty="0">
                <a:solidFill>
                  <a:schemeClr val="bg2"/>
                </a:solidFill>
              </a:rPr>
              <a:t>Do You Have a </a:t>
            </a:r>
            <a:r>
              <a:rPr lang="en-GB" sz="4800" dirty="0" err="1">
                <a:solidFill>
                  <a:schemeClr val="bg2"/>
                </a:solidFill>
              </a:rPr>
              <a:t>Makerepo</a:t>
            </a:r>
            <a:r>
              <a:rPr lang="en-GB" sz="4800" dirty="0">
                <a:solidFill>
                  <a:schemeClr val="bg2"/>
                </a:solidFill>
              </a:rPr>
              <a:t> Account?</a:t>
            </a:r>
            <a:endParaRPr sz="4800" dirty="0">
              <a:solidFill>
                <a:schemeClr val="bg2"/>
              </a:solidFill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body" idx="4294967295"/>
          </p:nvPr>
        </p:nvSpPr>
        <p:spPr>
          <a:xfrm>
            <a:off x="5813600" y="1722600"/>
            <a:ext cx="5689600" cy="4003675"/>
          </a:xfrm>
          <a:prstGeom prst="rect">
            <a:avLst/>
          </a:prstGeom>
        </p:spPr>
        <p:txBody>
          <a:bodyPr wrap="square" lIns="121900" tIns="121900" rIns="121900" bIns="121900" anchor="t" anchorCtr="0">
            <a:noAutofit/>
          </a:bodyPr>
          <a:lstStyle/>
          <a:p>
            <a:pPr marL="0" indent="0">
              <a:spcAft>
                <a:spcPts val="2133"/>
              </a:spcAft>
              <a:buNone/>
            </a:pPr>
            <a:r>
              <a:rPr lang="en-GB" sz="3000" dirty="0"/>
              <a:t>Make an account on </a:t>
            </a:r>
            <a:r>
              <a:rPr lang="en-GB" sz="3000" b="1" dirty="0">
                <a:solidFill>
                  <a:schemeClr val="bg1"/>
                </a:solidFill>
              </a:rPr>
              <a:t>Makerepo.com</a:t>
            </a:r>
            <a:r>
              <a:rPr lang="en-GB" sz="3000" dirty="0">
                <a:solidFill>
                  <a:schemeClr val="bg1"/>
                </a:solidFill>
              </a:rPr>
              <a:t> </a:t>
            </a:r>
            <a:r>
              <a:rPr lang="en-GB" sz="3000" dirty="0"/>
              <a:t>so that you can have access to other people’s projects and the use of our space! Everyone NEEDS one.</a:t>
            </a:r>
          </a:p>
          <a:p>
            <a:pPr marL="0" indent="0">
              <a:spcAft>
                <a:spcPts val="2133"/>
              </a:spcAft>
              <a:buNone/>
            </a:pPr>
            <a:r>
              <a:rPr lang="en-GB" sz="3000" dirty="0"/>
              <a:t>Community members speak to those working in the makerspace to get setup!</a:t>
            </a:r>
            <a:endParaRPr sz="3000" dirty="0"/>
          </a:p>
        </p:txBody>
      </p:sp>
      <p:pic>
        <p:nvPicPr>
          <p:cNvPr id="83" name="Shape 83"/>
          <p:cNvPicPr preferRelativeResize="0"/>
          <p:nvPr/>
        </p:nvPicPr>
        <p:blipFill rotWithShape="1">
          <a:blip r:embed="rId3">
            <a:alphaModFix/>
          </a:blip>
          <a:srcRect t="23551" r="44690" b="9541"/>
          <a:stretch/>
        </p:blipFill>
        <p:spPr>
          <a:xfrm>
            <a:off x="564800" y="1814040"/>
            <a:ext cx="5124800" cy="4280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8321863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83EB9-F6B5-4460-81E3-E4287D51A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567421"/>
            <a:ext cx="11062400" cy="2056000"/>
          </a:xfrm>
        </p:spPr>
        <p:txBody>
          <a:bodyPr/>
          <a:lstStyle/>
          <a:p>
            <a:r>
              <a:rPr lang="en-CA" dirty="0"/>
              <a:t>Why learn to Code?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465541-5DED-48CC-A80A-21506BEA1E8D}"/>
              </a:ext>
            </a:extLst>
          </p:cNvPr>
          <p:cNvSpPr txBox="1"/>
          <p:nvPr/>
        </p:nvSpPr>
        <p:spPr>
          <a:xfrm>
            <a:off x="4365937" y="2526420"/>
            <a:ext cx="723792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Coding is becoming more and more relevant and possessing the skills to come can become very beneficial. It allows you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Develop problem solving skills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Expanding + Evolving job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Allows you to have the freedom to create (at relatively low cost)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Learn fundamentally how some electronic devices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chemeClr val="bg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chemeClr val="bg2"/>
              </a:solidFill>
            </a:endParaRPr>
          </a:p>
          <a:p>
            <a:r>
              <a:rPr lang="en-CA" dirty="0">
                <a:solidFill>
                  <a:schemeClr val="bg2"/>
                </a:solidFill>
              </a:rPr>
              <a:t>You can implement code for a variety of purposes: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Android/IOS app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Java web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Data collection and processing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7888B8-5C50-449C-9A49-F0A5DEF47E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79" y="2574920"/>
            <a:ext cx="3041595" cy="17081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03E741-7C47-4A61-AC1E-1D6B252B98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79" y="4630920"/>
            <a:ext cx="3035762" cy="151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329069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26F31-2983-4EA9-A722-11D51A403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580300"/>
            <a:ext cx="5531200" cy="2056000"/>
          </a:xfrm>
        </p:spPr>
        <p:txBody>
          <a:bodyPr/>
          <a:lstStyle/>
          <a:p>
            <a:r>
              <a:rPr lang="en-CA" dirty="0"/>
              <a:t>Coding Languages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F23A96A9-B2BA-48F8-9034-BA7E2FC642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1104575"/>
            <a:ext cx="5182323" cy="46488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E828E27-8B5D-446F-A175-59C3325A3771}"/>
              </a:ext>
            </a:extLst>
          </p:cNvPr>
          <p:cNvSpPr txBox="1"/>
          <p:nvPr/>
        </p:nvSpPr>
        <p:spPr>
          <a:xfrm>
            <a:off x="6096000" y="2834640"/>
            <a:ext cx="51823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There are a variety of languages, this workshop we will be covering how to use </a:t>
            </a:r>
            <a:r>
              <a:rPr lang="en-CA" b="1" dirty="0">
                <a:solidFill>
                  <a:schemeClr val="bg2"/>
                </a:solidFill>
              </a:rPr>
              <a:t>Java</a:t>
            </a:r>
            <a:r>
              <a:rPr lang="en-CA" dirty="0">
                <a:solidFill>
                  <a:schemeClr val="bg2"/>
                </a:solidFill>
              </a:rPr>
              <a:t> as it 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A very popular programming language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Can be implemented in a variety of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2"/>
                </a:solidFill>
              </a:rPr>
              <a:t>Large support from online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chemeClr val="bg2"/>
              </a:solidFill>
            </a:endParaRPr>
          </a:p>
          <a:p>
            <a:r>
              <a:rPr lang="en-CA" dirty="0">
                <a:solidFill>
                  <a:schemeClr val="bg2"/>
                </a:solidFill>
              </a:rPr>
              <a:t>The type of language you learn or use will depend on your application</a:t>
            </a:r>
          </a:p>
          <a:p>
            <a:endParaRPr lang="en-CA" dirty="0">
              <a:solidFill>
                <a:schemeClr val="bg2"/>
              </a:solidFill>
            </a:endParaRPr>
          </a:p>
          <a:p>
            <a:r>
              <a:rPr lang="en-CA" dirty="0">
                <a:solidFill>
                  <a:schemeClr val="bg2"/>
                </a:solidFill>
              </a:rPr>
              <a:t>*Arduino = C/C++</a:t>
            </a:r>
          </a:p>
          <a:p>
            <a:endParaRPr lang="en-CA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825199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A9FCB-CA16-464E-9249-B8BF4C2F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603160"/>
            <a:ext cx="11062400" cy="1612348"/>
          </a:xfrm>
        </p:spPr>
        <p:txBody>
          <a:bodyPr/>
          <a:lstStyle/>
          <a:p>
            <a:r>
              <a:rPr lang="en-CA" dirty="0"/>
              <a:t>Coding IDE (Dr. Java)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781F35-1F46-473B-950B-CB30F9757EF1}"/>
              </a:ext>
            </a:extLst>
          </p:cNvPr>
          <p:cNvSpPr txBox="1"/>
          <p:nvPr/>
        </p:nvSpPr>
        <p:spPr>
          <a:xfrm>
            <a:off x="5767880" y="2392007"/>
            <a:ext cx="57607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There are a variety of </a:t>
            </a:r>
            <a:r>
              <a:rPr lang="en-CA" b="1" dirty="0">
                <a:solidFill>
                  <a:schemeClr val="bg2"/>
                </a:solidFill>
              </a:rPr>
              <a:t>IDE</a:t>
            </a:r>
            <a:r>
              <a:rPr lang="en-CA" dirty="0">
                <a:solidFill>
                  <a:schemeClr val="bg2"/>
                </a:solidFill>
              </a:rPr>
              <a:t> (Integrated Development Environment) that you can us, however Dr. Java is free to download and very simple to run. </a:t>
            </a: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</a:rPr>
              <a:t>Download using the following link:</a:t>
            </a: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  <a:hlinkClick r:id="rId2"/>
              </a:rPr>
              <a:t>http://www.drjava.org/</a:t>
            </a:r>
            <a:r>
              <a:rPr lang="en-CA" dirty="0">
                <a:solidFill>
                  <a:schemeClr val="bg2"/>
                </a:solidFill>
              </a:rPr>
              <a:t> </a:t>
            </a:r>
          </a:p>
          <a:p>
            <a:endParaRPr lang="en-CA" dirty="0">
              <a:solidFill>
                <a:schemeClr val="bg2"/>
              </a:solidFill>
            </a:endParaRPr>
          </a:p>
          <a:p>
            <a:endParaRPr lang="en-CA" dirty="0">
              <a:solidFill>
                <a:schemeClr val="bg2"/>
              </a:solidFill>
            </a:endParaRPr>
          </a:p>
        </p:txBody>
      </p:sp>
      <p:pic>
        <p:nvPicPr>
          <p:cNvPr id="5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D56883C-E654-4F1C-AB56-E028A58E98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2215508"/>
            <a:ext cx="5104480" cy="38616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4B7B59-9F62-4290-BA93-51B165FD0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726" y="4516587"/>
            <a:ext cx="3633028" cy="1346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235331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CDC83-7AC7-4232-A5BE-768B86FCC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580300"/>
            <a:ext cx="11062400" cy="2056000"/>
          </a:xfrm>
        </p:spPr>
        <p:txBody>
          <a:bodyPr/>
          <a:lstStyle/>
          <a:p>
            <a:r>
              <a:rPr lang="en-CA" dirty="0"/>
              <a:t>Hello World (common start)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0C5497-3478-4DD5-9C04-76971CD4D2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248" y="2677842"/>
            <a:ext cx="4190252" cy="1323956"/>
          </a:xfrm>
          <a:prstGeom prst="rect">
            <a:avLst/>
          </a:prstGeom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F4FD0E1-9E23-4BD0-A6B0-A5A22EB1EA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678" y="4590244"/>
            <a:ext cx="1881392" cy="7055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AE0E0B-9EC6-496A-B320-B7F63A9DDC78}"/>
              </a:ext>
            </a:extLst>
          </p:cNvPr>
          <p:cNvSpPr txBox="1"/>
          <p:nvPr/>
        </p:nvSpPr>
        <p:spPr>
          <a:xfrm>
            <a:off x="5669280" y="2534244"/>
            <a:ext cx="55694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bg2"/>
                </a:solidFill>
              </a:rPr>
              <a:t>Hello World</a:t>
            </a:r>
            <a:r>
              <a:rPr lang="en-CA" dirty="0">
                <a:solidFill>
                  <a:schemeClr val="bg2"/>
                </a:solidFill>
              </a:rPr>
              <a:t> is a common starting program to introduce how to print some information to the console.</a:t>
            </a:r>
          </a:p>
          <a:p>
            <a:endParaRPr lang="en-CA" dirty="0">
              <a:solidFill>
                <a:schemeClr val="bg2"/>
              </a:solidFill>
            </a:endParaRPr>
          </a:p>
          <a:p>
            <a:r>
              <a:rPr lang="en-CA" dirty="0">
                <a:solidFill>
                  <a:schemeClr val="bg2"/>
                </a:solidFill>
              </a:rPr>
              <a:t>When using Java there needs to be </a:t>
            </a:r>
          </a:p>
          <a:p>
            <a:pPr marL="342900" indent="-342900">
              <a:buAutoNum type="arabicParenR"/>
            </a:pPr>
            <a:r>
              <a:rPr lang="en-CA" dirty="0">
                <a:solidFill>
                  <a:schemeClr val="bg2"/>
                </a:solidFill>
              </a:rPr>
              <a:t>Class which stores the code and must be saved with the same file name</a:t>
            </a:r>
          </a:p>
          <a:p>
            <a:pPr marL="342900" indent="-342900">
              <a:buAutoNum type="arabicParenR"/>
            </a:pPr>
            <a:r>
              <a:rPr lang="en-CA" dirty="0">
                <a:solidFill>
                  <a:schemeClr val="bg2"/>
                </a:solidFill>
              </a:rPr>
              <a:t>Public static void main(String[]</a:t>
            </a:r>
            <a:r>
              <a:rPr lang="en-CA" dirty="0" err="1">
                <a:solidFill>
                  <a:schemeClr val="bg2"/>
                </a:solidFill>
              </a:rPr>
              <a:t>args</a:t>
            </a:r>
            <a:r>
              <a:rPr lang="en-CA" dirty="0">
                <a:solidFill>
                  <a:schemeClr val="bg2"/>
                </a:solidFill>
              </a:rPr>
              <a:t>) is always used as the start point for your Java application</a:t>
            </a:r>
          </a:p>
          <a:p>
            <a:pPr marL="342900" indent="-342900">
              <a:buAutoNum type="arabicParenR"/>
            </a:pPr>
            <a:r>
              <a:rPr lang="en-CA" dirty="0" err="1">
                <a:solidFill>
                  <a:schemeClr val="bg2"/>
                </a:solidFill>
              </a:rPr>
              <a:t>System.out.println</a:t>
            </a:r>
            <a:r>
              <a:rPr lang="en-CA" dirty="0">
                <a:solidFill>
                  <a:schemeClr val="bg2"/>
                </a:solidFill>
              </a:rPr>
              <a:t> is the command that allows you to print whatever is in the quotations to the console</a:t>
            </a:r>
          </a:p>
          <a:p>
            <a:pPr marL="342900" indent="-342900">
              <a:buAutoNum type="arabicParenR"/>
            </a:pPr>
            <a:r>
              <a:rPr lang="en-CA" dirty="0">
                <a:solidFill>
                  <a:schemeClr val="bg2"/>
                </a:solidFill>
              </a:rPr>
              <a:t>Results will show once run </a:t>
            </a:r>
          </a:p>
        </p:txBody>
      </p:sp>
    </p:spTree>
    <p:extLst>
      <p:ext uri="{BB962C8B-B14F-4D97-AF65-F5344CB8AC3E}">
        <p14:creationId xmlns:p14="http://schemas.microsoft.com/office/powerpoint/2010/main" val="3647817571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6C586-89E4-40E2-8C9F-D89CAFEE9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00" y="557440"/>
            <a:ext cx="11062400" cy="2056000"/>
          </a:xfrm>
        </p:spPr>
        <p:txBody>
          <a:bodyPr/>
          <a:lstStyle/>
          <a:p>
            <a:r>
              <a:rPr lang="en-CA" dirty="0"/>
              <a:t>Variables + Data Types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08BFEA34-A1A9-41F6-BE57-5E63314E5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00" y="2613440"/>
            <a:ext cx="3825968" cy="317580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D544710-E14C-46EC-86D7-822A2467AC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36505"/>
              </p:ext>
            </p:extLst>
          </p:nvPr>
        </p:nvGraphicFramePr>
        <p:xfrm>
          <a:off x="4960984" y="2613440"/>
          <a:ext cx="6096000" cy="2164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24956723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75869935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0350219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Data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Description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Literals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498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Boolean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True or False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true, false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76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Integer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0, 1, 2, 3…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036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Double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Floating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3.14159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112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char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Unicode character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bg2"/>
                          </a:solidFill>
                        </a:rPr>
                        <a:t>‘a’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00940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8041225-FF6F-4225-96B9-C0E5E8018902}"/>
              </a:ext>
            </a:extLst>
          </p:cNvPr>
          <p:cNvSpPr txBox="1"/>
          <p:nvPr/>
        </p:nvSpPr>
        <p:spPr>
          <a:xfrm>
            <a:off x="4960984" y="4960620"/>
            <a:ext cx="6011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2"/>
                </a:solidFill>
              </a:rPr>
              <a:t>It is important to use the correct variables when creating your Java program. If the incorrect data type is used your code will not compile and therefore not execute. </a:t>
            </a:r>
          </a:p>
        </p:txBody>
      </p:sp>
    </p:spTree>
    <p:extLst>
      <p:ext uri="{BB962C8B-B14F-4D97-AF65-F5344CB8AC3E}">
        <p14:creationId xmlns:p14="http://schemas.microsoft.com/office/powerpoint/2010/main" val="3615451194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2587E-46AF-4E8B-8351-DFEAD37BE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44880" y="223534"/>
            <a:ext cx="14081760" cy="2056000"/>
          </a:xfrm>
        </p:spPr>
        <p:txBody>
          <a:bodyPr/>
          <a:lstStyle/>
          <a:p>
            <a:r>
              <a:rPr lang="en-CA" dirty="0"/>
              <a:t>Conditional Statement (if-else)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A80CE58C-8FA1-4ED6-9548-18ABE9CD6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90" y="1820205"/>
            <a:ext cx="5275609" cy="4478133"/>
          </a:xfrm>
          <a:prstGeom prst="rect">
            <a:avLst/>
          </a:prstGeom>
        </p:spPr>
      </p:pic>
      <p:pic>
        <p:nvPicPr>
          <p:cNvPr id="6" name="Picture 5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B7214D2-B74A-40B2-A17E-4A6269DFC0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818" y="4267011"/>
            <a:ext cx="2651284" cy="1823565"/>
          </a:xfrm>
          <a:prstGeom prst="rect">
            <a:avLst/>
          </a:prstGeom>
        </p:spPr>
      </p:pic>
      <p:pic>
        <p:nvPicPr>
          <p:cNvPr id="8" name="Picture 7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9A9A9EF8-42CD-48C4-AE94-80B5B7FC13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878" y="4267012"/>
            <a:ext cx="2813500" cy="18235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35DB75F-733D-4501-9722-05186CFC6B9D}"/>
              </a:ext>
            </a:extLst>
          </p:cNvPr>
          <p:cNvSpPr txBox="1"/>
          <p:nvPr/>
        </p:nvSpPr>
        <p:spPr>
          <a:xfrm>
            <a:off x="5806440" y="2000334"/>
            <a:ext cx="58978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This program now import the use of Scanner, allowing us to get user input</a:t>
            </a: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</a:rPr>
              <a:t>*The highlight of the code example is the conditional statement at the end. Which will yield a different result based on user inputs, making this a  more dynamic program </a:t>
            </a:r>
          </a:p>
        </p:txBody>
      </p:sp>
    </p:spTree>
    <p:extLst>
      <p:ext uri="{BB962C8B-B14F-4D97-AF65-F5344CB8AC3E}">
        <p14:creationId xmlns:p14="http://schemas.microsoft.com/office/powerpoint/2010/main" val="2036497315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799C7-2353-4071-8BEB-FCFBAD574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297" y="310710"/>
            <a:ext cx="11891193" cy="2056000"/>
          </a:xfrm>
        </p:spPr>
        <p:txBody>
          <a:bodyPr/>
          <a:lstStyle/>
          <a:p>
            <a:r>
              <a:rPr lang="en-CA" dirty="0"/>
              <a:t>Data Manipulation “For Loop”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B45402-3E2B-44B9-A9D5-189BE2EBA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20" y="2440834"/>
            <a:ext cx="4705550" cy="19763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620250-95AF-4884-B20C-E47E10AE58A4}"/>
              </a:ext>
            </a:extLst>
          </p:cNvPr>
          <p:cNvSpPr txBox="1"/>
          <p:nvPr/>
        </p:nvSpPr>
        <p:spPr>
          <a:xfrm>
            <a:off x="601615" y="4565414"/>
            <a:ext cx="5226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This simple loop example will display the numbers 1-10 to the console.</a:t>
            </a: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</a:rPr>
              <a:t>This loop can be very useful for calculations or even just manipulating data </a:t>
            </a:r>
          </a:p>
        </p:txBody>
      </p:sp>
      <p:pic>
        <p:nvPicPr>
          <p:cNvPr id="7" name="Picture 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182CD8FA-8707-4892-B475-82747F0250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380" y="2373433"/>
            <a:ext cx="2044330" cy="36693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D6F1E2-6123-42DF-8CE2-36EC6956EEFB}"/>
              </a:ext>
            </a:extLst>
          </p:cNvPr>
          <p:cNvSpPr txBox="1"/>
          <p:nvPr/>
        </p:nvSpPr>
        <p:spPr>
          <a:xfrm>
            <a:off x="8321040" y="2915425"/>
            <a:ext cx="30089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You can change the method in which the results are displayed by either using </a:t>
            </a:r>
            <a:r>
              <a:rPr lang="en-CA" b="1" dirty="0">
                <a:solidFill>
                  <a:schemeClr val="bg2"/>
                </a:solidFill>
              </a:rPr>
              <a:t>Print or </a:t>
            </a:r>
            <a:r>
              <a:rPr lang="en-CA" b="1" dirty="0" err="1">
                <a:solidFill>
                  <a:schemeClr val="bg2"/>
                </a:solidFill>
              </a:rPr>
              <a:t>Println</a:t>
            </a:r>
            <a:endParaRPr lang="en-CA" dirty="0">
              <a:solidFill>
                <a:schemeClr val="bg2"/>
              </a:solidFill>
            </a:endParaRPr>
          </a:p>
          <a:p>
            <a:pPr algn="ctr"/>
            <a:endParaRPr lang="en-CA" dirty="0">
              <a:solidFill>
                <a:schemeClr val="bg2"/>
              </a:solidFill>
            </a:endParaRPr>
          </a:p>
          <a:p>
            <a:pPr algn="ctr"/>
            <a:r>
              <a:rPr lang="en-CA" dirty="0">
                <a:solidFill>
                  <a:schemeClr val="bg2"/>
                </a:solidFill>
              </a:rPr>
              <a:t>*For loops are commonly used for array manipulation as well as displaying the results stored within</a:t>
            </a:r>
          </a:p>
        </p:txBody>
      </p:sp>
    </p:spTree>
    <p:extLst>
      <p:ext uri="{BB962C8B-B14F-4D97-AF65-F5344CB8AC3E}">
        <p14:creationId xmlns:p14="http://schemas.microsoft.com/office/powerpoint/2010/main" val="1024295253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