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8B6D7-2A99-4035-8510-28603FE81DF1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2018-11-26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B1975CB-D4D8-4F36-AAA3-82F252296BAD}" type="slidenum">
              <a:rPr lang="fr-CA" smtClean="0">
                <a:solidFill>
                  <a:srgbClr val="B71E42"/>
                </a:solidFill>
              </a:rPr>
              <a:pPr/>
              <a:t>‹#›</a:t>
            </a:fld>
            <a:endParaRPr lang="fr-CA">
              <a:solidFill>
                <a:srgbClr val="B71E42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80883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8B6D7-2A99-4035-8510-28603FE81DF1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2018-11-26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975CB-D4D8-4F36-AAA3-82F252296BAD}" type="slidenum">
              <a:rPr lang="fr-CA" smtClean="0">
                <a:solidFill>
                  <a:srgbClr val="B71E42"/>
                </a:solidFill>
              </a:rPr>
              <a:pPr/>
              <a:t>‹#›</a:t>
            </a:fld>
            <a:endParaRPr lang="fr-CA">
              <a:solidFill>
                <a:srgbClr val="B71E42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313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8B6D7-2A99-4035-8510-28603FE81DF1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2018-11-26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975CB-D4D8-4F36-AAA3-82F252296BAD}" type="slidenum">
              <a:rPr lang="fr-CA" smtClean="0">
                <a:solidFill>
                  <a:srgbClr val="B71E42"/>
                </a:solidFill>
              </a:rPr>
              <a:pPr/>
              <a:t>‹#›</a:t>
            </a:fld>
            <a:endParaRPr lang="fr-CA">
              <a:solidFill>
                <a:srgbClr val="B71E42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40148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8B6D7-2A99-4035-8510-28603FE81DF1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2018-11-26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975CB-D4D8-4F36-AAA3-82F252296BAD}" type="slidenum">
              <a:rPr lang="fr-CA" smtClean="0">
                <a:solidFill>
                  <a:srgbClr val="B71E42"/>
                </a:solidFill>
              </a:rPr>
              <a:pPr/>
              <a:t>‹#›</a:t>
            </a:fld>
            <a:endParaRPr lang="fr-CA">
              <a:solidFill>
                <a:srgbClr val="B71E42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584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8B6D7-2A99-4035-8510-28603FE81DF1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2018-11-26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975CB-D4D8-4F36-AAA3-82F252296BAD}" type="slidenum">
              <a:rPr lang="fr-CA" smtClean="0">
                <a:solidFill>
                  <a:srgbClr val="B71E42"/>
                </a:solidFill>
              </a:rPr>
              <a:pPr/>
              <a:t>‹#›</a:t>
            </a:fld>
            <a:endParaRPr lang="fr-CA">
              <a:solidFill>
                <a:srgbClr val="B71E42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4042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8B6D7-2A99-4035-8510-28603FE81DF1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2018-11-26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975CB-D4D8-4F36-AAA3-82F252296BAD}" type="slidenum">
              <a:rPr lang="fr-CA" smtClean="0">
                <a:solidFill>
                  <a:srgbClr val="B71E42"/>
                </a:solidFill>
              </a:rPr>
              <a:pPr/>
              <a:t>‹#›</a:t>
            </a:fld>
            <a:endParaRPr lang="fr-CA">
              <a:solidFill>
                <a:srgbClr val="B71E42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8587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8B6D7-2A99-4035-8510-28603FE81DF1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2018-11-26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975CB-D4D8-4F36-AAA3-82F252296BAD}" type="slidenum">
              <a:rPr lang="fr-CA" smtClean="0">
                <a:solidFill>
                  <a:srgbClr val="B71E42"/>
                </a:solidFill>
              </a:rPr>
              <a:pPr/>
              <a:t>‹#›</a:t>
            </a:fld>
            <a:endParaRPr lang="fr-CA">
              <a:solidFill>
                <a:srgbClr val="B71E42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0532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8B6D7-2A99-4035-8510-28603FE81DF1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2018-11-26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975CB-D4D8-4F36-AAA3-82F252296BAD}" type="slidenum">
              <a:rPr lang="fr-CA" smtClean="0">
                <a:solidFill>
                  <a:srgbClr val="B71E42"/>
                </a:solidFill>
              </a:rPr>
              <a:pPr/>
              <a:t>‹#›</a:t>
            </a:fld>
            <a:endParaRPr lang="fr-CA">
              <a:solidFill>
                <a:srgbClr val="B71E42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0016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8B6D7-2A99-4035-8510-28603FE81DF1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2018-11-26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975CB-D4D8-4F36-AAA3-82F252296BAD}" type="slidenum">
              <a:rPr lang="fr-CA" smtClean="0">
                <a:solidFill>
                  <a:srgbClr val="B71E42"/>
                </a:solidFill>
              </a:rPr>
              <a:pPr/>
              <a:t>‹#›</a:t>
            </a:fld>
            <a:endParaRPr lang="fr-CA">
              <a:solidFill>
                <a:srgbClr val="B71E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2630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8B6D7-2A99-4035-8510-28603FE81DF1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2018-11-26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975CB-D4D8-4F36-AAA3-82F252296BAD}" type="slidenum">
              <a:rPr lang="fr-CA" smtClean="0">
                <a:solidFill>
                  <a:srgbClr val="B71E42"/>
                </a:solidFill>
              </a:rPr>
              <a:pPr/>
              <a:t>‹#›</a:t>
            </a:fld>
            <a:endParaRPr lang="fr-CA">
              <a:solidFill>
                <a:srgbClr val="B71E42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45882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E1D8B6D7-2A99-4035-8510-28603FE81DF1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2018-11-26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975CB-D4D8-4F36-AAA3-82F252296BAD}" type="slidenum">
              <a:rPr lang="fr-CA" smtClean="0">
                <a:solidFill>
                  <a:srgbClr val="B71E42"/>
                </a:solidFill>
              </a:rPr>
              <a:pPr/>
              <a:t>‹#›</a:t>
            </a:fld>
            <a:endParaRPr lang="fr-CA">
              <a:solidFill>
                <a:srgbClr val="B71E42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3222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1D8B6D7-2A99-4035-8510-28603FE81DF1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 defTabSz="457200"/>
              <a:t>2018-11-26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 defTabSz="457200"/>
            <a:fld id="{DB1975CB-D4D8-4F36-AAA3-82F252296BAD}" type="slidenum">
              <a:rPr lang="fr-CA" smtClean="0">
                <a:solidFill>
                  <a:srgbClr val="B71E42"/>
                </a:solidFill>
              </a:rPr>
              <a:pPr defTabSz="457200"/>
              <a:t>‹#›</a:t>
            </a:fld>
            <a:endParaRPr lang="fr-CA">
              <a:solidFill>
                <a:srgbClr val="B71E42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281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E9631B6B-6F36-4CAB-A919-DC7C327A7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Coussin </a:t>
            </a:r>
            <a:r>
              <a:rPr lang="fr-CA" dirty="0" smtClean="0"/>
              <a:t>intelligent (FA1)</a:t>
            </a:r>
            <a:endParaRPr lang="fr-CA" dirty="0"/>
          </a:p>
        </p:txBody>
      </p:sp>
      <p:pic>
        <p:nvPicPr>
          <p:cNvPr id="3" name="Picture Placeholder 2">
            <a:extLst>
              <a:ext uri="{FF2B5EF4-FFF2-40B4-BE49-F238E27FC236}">
                <a16:creationId xmlns="" xmlns:a16="http://schemas.microsoft.com/office/drawing/2014/main" id="{647BCFFF-9495-4490-A59D-9E028115429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" r="1880"/>
          <a:stretch>
            <a:fillRect/>
          </a:stretch>
        </p:blipFill>
        <p:spPr/>
      </p:pic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C9565E0D-B61A-473D-BD5D-0982241769B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CA" dirty="0"/>
              <a:t>Par Building </a:t>
            </a:r>
            <a:r>
              <a:rPr lang="fr-CA" dirty="0" err="1"/>
              <a:t>Mobility</a:t>
            </a:r>
            <a:r>
              <a:rPr lang="fr-CA" dirty="0"/>
              <a:t>, une entreprise qui vise à améliorer la vie des personnes à mobilité réduite. </a:t>
            </a:r>
          </a:p>
          <a:p>
            <a:r>
              <a:rPr lang="fr-CA" dirty="0"/>
              <a:t>Fondée par  Vincent Lafontaine, Mark-Olivier Moreau, Mathieu Perreault et Jeremy </a:t>
            </a:r>
            <a:r>
              <a:rPr lang="fr-CA" dirty="0" err="1"/>
              <a:t>Tsai</a:t>
            </a:r>
            <a:r>
              <a:rPr lang="fr-C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7564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804520"/>
            <a:ext cx="9603275" cy="560642"/>
          </a:xfrm>
        </p:spPr>
        <p:txBody>
          <a:bodyPr>
            <a:normAutofit fontScale="90000"/>
          </a:bodyPr>
          <a:lstStyle/>
          <a:p>
            <a:r>
              <a:rPr lang="fr-FR" dirty="0"/>
              <a:t>Pourquoi est-ce que notre produit est important?</a:t>
            </a:r>
            <a:br>
              <a:rPr lang="fr-FR" dirty="0"/>
            </a:br>
            <a:endParaRPr lang="en-CA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451579" y="1493077"/>
            <a:ext cx="9439507" cy="5139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effectLst/>
              </a:rPr>
              <a:t>Réduit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effectLst/>
              </a:rPr>
              <a:t> les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effectLst/>
              </a:rPr>
              <a:t>douleurs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effectLst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effectLst/>
              </a:rPr>
              <a:t>causées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effectLst/>
              </a:rPr>
              <a:t> par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effectLst/>
              </a:rPr>
              <a:t>l'immobilité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effectLst/>
              </a:rPr>
              <a:t> chez les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effectLst/>
              </a:rPr>
              <a:t>personnes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effectLst/>
              </a:rPr>
              <a:t> à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effectLst/>
              </a:rPr>
              <a:t>mobilité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effectLst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effectLst/>
              </a:rPr>
              <a:t>réduite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effectLst/>
              </a:rPr>
              <a:t>Améliore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effectLst/>
              </a:rPr>
              <a:t> le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effectLst/>
              </a:rPr>
              <a:t>confort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effectLst/>
              </a:rPr>
              <a:t> aux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effectLst/>
              </a:rPr>
              <a:t>quotidiens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effectLst/>
              </a:rPr>
              <a:t> des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effectLst/>
              </a:rPr>
              <a:t>utilisateurs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effectLst/>
              </a:rPr>
              <a:t>Améliore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effectLst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effectLst/>
              </a:rPr>
              <a:t>leur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effectLst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effectLst/>
              </a:rPr>
              <a:t>qualité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effectLst/>
              </a:rPr>
              <a:t> de vie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effectLst/>
              </a:rPr>
              <a:t>en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effectLst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effectLst/>
              </a:rPr>
              <a:t>général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effectLst/>
              </a:rPr>
              <a:t>Améliore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effectLst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effectLst/>
              </a:rPr>
              <a:t>leur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effectLst/>
              </a:rPr>
              <a:t> santé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effectLst/>
              </a:rPr>
              <a:t>psychologique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effectLst/>
              </a:rPr>
              <a:t> et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effectLst/>
              </a:rPr>
              <a:t>celle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effectLst/>
              </a:rPr>
              <a:t> de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effectLst/>
              </a:rPr>
              <a:t>leurs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effectLst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effectLst/>
              </a:rPr>
              <a:t>proches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effectLst/>
              </a:rPr>
              <a:t>Permet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effectLst/>
              </a:rPr>
              <a:t> au personnel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effectLst/>
              </a:rPr>
              <a:t>aidant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effectLst/>
              </a:rPr>
              <a:t> de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effectLst/>
              </a:rPr>
              <a:t>mieux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effectLst/>
              </a:rPr>
              <a:t> faire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effectLst/>
              </a:rPr>
              <a:t>leur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effectLst/>
              </a:rPr>
              <a:t> travail et de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effectLst/>
              </a:rPr>
              <a:t>mieux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effectLst/>
              </a:rPr>
              <a:t> aider les patients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effectLst/>
              </a:rPr>
              <a:t>Permet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effectLst/>
              </a:rPr>
              <a:t> aux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effectLst/>
              </a:rPr>
              <a:t>professionnels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effectLst/>
              </a:rPr>
              <a:t> de la santé de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effectLst/>
              </a:rPr>
              <a:t>l’utiliser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effectLst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effectLst/>
              </a:rPr>
              <a:t>comme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effectLst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effectLst/>
              </a:rPr>
              <a:t>outil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effectLst/>
              </a:rPr>
              <a:t> pour aider les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effectLst/>
              </a:rPr>
              <a:t>personnes</a:t>
            </a:r>
            <a:endParaRPr lang="en-US" altLang="en-US" dirty="0"/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altLang="en-US" dirty="0" smtClean="0"/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effectLst/>
              </a:rPr>
              <a:t>à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effectLst/>
              </a:rPr>
              <a:t>mobilité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effectLst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effectLst/>
              </a:rPr>
              <a:t>réduite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96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Exigences des </a:t>
            </a:r>
            <a:r>
              <a:rPr lang="fr-CA" dirty="0" err="1" smtClean="0"/>
              <a:t>utilisaTEURS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5423" y="2010876"/>
            <a:ext cx="5367059" cy="4016437"/>
          </a:xfrm>
        </p:spPr>
        <p:txBody>
          <a:bodyPr>
            <a:normAutofit fontScale="92500"/>
          </a:bodyPr>
          <a:lstStyle/>
          <a:p>
            <a:pPr lvl="1"/>
            <a:r>
              <a:rPr lang="fr-CA" dirty="0"/>
              <a:t>La résistance au </a:t>
            </a:r>
            <a:r>
              <a:rPr lang="fr-CA" dirty="0" smtClean="0"/>
              <a:t>froissement</a:t>
            </a:r>
            <a:r>
              <a:rPr lang="fr-CA" dirty="0" smtClean="0"/>
              <a:t> </a:t>
            </a:r>
            <a:r>
              <a:rPr lang="fr-CA" dirty="0"/>
              <a:t>ainsi que son imperméabilité.</a:t>
            </a:r>
          </a:p>
          <a:p>
            <a:pPr lvl="1"/>
            <a:r>
              <a:rPr lang="fr-CA" dirty="0" smtClean="0"/>
              <a:t>Principalement utilisé pour les chaises roulantes.</a:t>
            </a:r>
            <a:endParaRPr lang="fr-CA" dirty="0"/>
          </a:p>
          <a:p>
            <a:pPr lvl="1"/>
            <a:r>
              <a:rPr lang="fr-CA" dirty="0"/>
              <a:t>Alimentation doit être </a:t>
            </a:r>
            <a:r>
              <a:rPr lang="fr-CA" dirty="0" smtClean="0"/>
              <a:t>sécuritaire, simple et d’au plus 10V.</a:t>
            </a:r>
            <a:endParaRPr lang="fr-CA" dirty="0"/>
          </a:p>
          <a:p>
            <a:pPr lvl="1"/>
            <a:r>
              <a:rPr lang="fr-CA" dirty="0"/>
              <a:t>Peut être utilisé par une clientèle variée et détecte la majorité des variations de pressions.</a:t>
            </a:r>
          </a:p>
          <a:p>
            <a:pPr lvl="1"/>
            <a:r>
              <a:rPr lang="fr-CA" dirty="0"/>
              <a:t>L’affichage des pressions doit être facile à </a:t>
            </a:r>
            <a:r>
              <a:rPr lang="fr-CA" dirty="0" smtClean="0"/>
              <a:t>visualiser.</a:t>
            </a:r>
          </a:p>
          <a:p>
            <a:pPr lvl="1"/>
            <a:r>
              <a:rPr lang="fr-CA" dirty="0"/>
              <a:t>Le budget total du coussin est de 100$ CAN</a:t>
            </a:r>
            <a:r>
              <a:rPr lang="fr-CA" dirty="0" smtClean="0"/>
              <a:t>.</a:t>
            </a:r>
          </a:p>
          <a:p>
            <a:pPr lvl="1"/>
            <a:r>
              <a:rPr lang="fr-CA" dirty="0"/>
              <a:t>Le coussin doit être fonctionnel pendant une longue période de temps.</a:t>
            </a:r>
          </a:p>
          <a:p>
            <a:pPr lvl="1"/>
            <a:endParaRPr lang="fr-CA" dirty="0"/>
          </a:p>
          <a:p>
            <a:pPr lvl="1"/>
            <a:endParaRPr lang="fr-CA" dirty="0"/>
          </a:p>
          <a:p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b="0" dirty="0" smtClean="0">
                <a:effectLst/>
              </a:rPr>
              <a:t> </a:t>
            </a:r>
            <a:br>
              <a:rPr lang="en-CA" b="0" dirty="0" smtClean="0">
                <a:effectLst/>
              </a:rPr>
            </a:br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b="0" dirty="0" smtClean="0">
                <a:effectLst/>
              </a:rPr>
              <a:t> </a:t>
            </a:r>
            <a:br>
              <a:rPr lang="en-CA" b="0" dirty="0" smtClean="0">
                <a:effectLst/>
              </a:rPr>
            </a:br>
            <a:endParaRPr lang="en-CA" dirty="0"/>
          </a:p>
        </p:txBody>
      </p:sp>
      <p:sp>
        <p:nvSpPr>
          <p:cNvPr id="7" name="Rectangle 1"/>
          <p:cNvSpPr>
            <a:spLocks noGrp="1" noChangeArrowheads="1"/>
          </p:cNvSpPr>
          <p:nvPr>
            <p:ph sz="half" idx="2"/>
          </p:nvPr>
        </p:nvSpPr>
        <p:spPr bwMode="auto">
          <a:xfrm>
            <a:off x="6092483" y="1903904"/>
            <a:ext cx="5668155" cy="366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effectLst/>
                <a:cs typeface="Arial" panose="020B0604020202020204" pitchFamily="34" charset="0"/>
              </a:rPr>
              <a:t>Quelques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effectLst/>
                <a:cs typeface="Arial" panose="020B0604020202020204" pitchFamily="34" charset="0"/>
              </a:rPr>
              <a:t>produits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effectLst/>
                <a:cs typeface="Arial" panose="020B0604020202020204" pitchFamily="34" charset="0"/>
              </a:rPr>
              <a:t>disponibles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 sur le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effectLst/>
                <a:cs typeface="Arial" panose="020B0604020202020204" pitchFamily="34" charset="0"/>
              </a:rPr>
              <a:t>marché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: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457200" marR="0" lvl="1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effectLst/>
              </a:rPr>
              <a:t>-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effectLst/>
              </a:rPr>
              <a:t>Tekscan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effectLst/>
              </a:rPr>
              <a:t> Body Pressure Measurement System (BPMS)</a:t>
            </a:r>
          </a:p>
          <a:p>
            <a:pPr marL="457200" marR="0" lvl="1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effectLst/>
              </a:rPr>
              <a:t>-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effectLst/>
              </a:rPr>
              <a:t>AliMed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effectLst/>
              </a:rPr>
              <a:t> Alarms (cordless pressure sensor)</a:t>
            </a:r>
          </a:p>
          <a:p>
            <a:pPr marL="457200" marR="0" lvl="1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effectLst/>
              </a:rPr>
              <a:t>-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effectLst/>
              </a:rPr>
              <a:t>BodiTrak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effectLst/>
              </a:rPr>
              <a:t> Monitor</a:t>
            </a:r>
          </a:p>
          <a:p>
            <a:pPr marL="457200" marR="0" lvl="1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effectLst/>
              </a:rPr>
              <a:t>-Gaspard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167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Qu’est-ce qui nous démarque de la compétition?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663851"/>
          </a:xfrm>
        </p:spPr>
        <p:txBody>
          <a:bodyPr/>
          <a:lstStyle/>
          <a:p>
            <a:r>
              <a:rPr lang="fr-CA" dirty="0" smtClean="0"/>
              <a:t>Notre </a:t>
            </a:r>
            <a:r>
              <a:rPr lang="fr-CA" dirty="0" smtClean="0"/>
              <a:t>produit est </a:t>
            </a:r>
            <a:r>
              <a:rPr lang="fr-CA" dirty="0" smtClean="0"/>
              <a:t>plus abordable que la compétition</a:t>
            </a:r>
          </a:p>
          <a:p>
            <a:r>
              <a:rPr lang="fr-CA" dirty="0" smtClean="0"/>
              <a:t>Notre produit peut-être utilisé avec plusieurs types de sièges</a:t>
            </a:r>
          </a:p>
          <a:p>
            <a:r>
              <a:rPr lang="fr-CA" dirty="0" smtClean="0"/>
              <a:t>L’affichage et la lecture des données est simple et rapide</a:t>
            </a:r>
          </a:p>
          <a:p>
            <a:r>
              <a:rPr lang="fr-CA" dirty="0" smtClean="0"/>
              <a:t>Nous offrons un meilleur support après vente</a:t>
            </a:r>
          </a:p>
          <a:p>
            <a:r>
              <a:rPr lang="fr-CA" dirty="0" smtClean="0"/>
              <a:t>Nous offrons la possibilité de formation personnalisée sur l’utilisation du coussin</a:t>
            </a:r>
          </a:p>
          <a:p>
            <a:r>
              <a:rPr lang="fr-CA" dirty="0" smtClean="0"/>
              <a:t>Nous produit est personnalisable </a:t>
            </a:r>
            <a:r>
              <a:rPr lang="fr-CA" dirty="0"/>
              <a:t>pour garantir un meilleur </a:t>
            </a:r>
            <a:r>
              <a:rPr lang="fr-CA" dirty="0" smtClean="0"/>
              <a:t>ajustement aux différentes chaises roulantes</a:t>
            </a:r>
          </a:p>
          <a:p>
            <a:endParaRPr lang="fr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83972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 err="1" smtClean="0"/>
              <a:t>DémonstRATION</a:t>
            </a:r>
            <a:r>
              <a:rPr lang="fr-CA" dirty="0" smtClean="0"/>
              <a:t> DU FONCTIONNEMENT DU PRODUIT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602" r="14088"/>
          <a:stretch/>
        </p:blipFill>
        <p:spPr>
          <a:xfrm rot="16200000">
            <a:off x="4274133" y="1782916"/>
            <a:ext cx="3958165" cy="448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0917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13737390|-5389529|-10807215|-8355712|-16724839|PSPC&quot;,&quot;Id&quot;:&quot;5bfb48d33144451a088c87c7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291</Words>
  <Application>Microsoft Office PowerPoint</Application>
  <PresentationFormat>Widescreen</PresentationFormat>
  <Paragraphs>39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Gill Sans MT</vt:lpstr>
      <vt:lpstr>Gallery</vt:lpstr>
      <vt:lpstr>Coussin intelligent (FA1)</vt:lpstr>
      <vt:lpstr>Pourquoi est-ce que notre produit est important? </vt:lpstr>
      <vt:lpstr>Exigences des utilisaTEURS</vt:lpstr>
      <vt:lpstr>Qu’est-ce qui nous démarque de la compétition?</vt:lpstr>
      <vt:lpstr>DémonstRATION DU FONCTIONNEMENT DU PRODUIT</vt:lpstr>
    </vt:vector>
  </TitlesOfParts>
  <Company>Government of Canada\Gouvernement du Canada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Coussin intelligent</dc:title>
  <dc:creator>Eric Perreault</dc:creator>
  <cp:lastModifiedBy>Mark-Olivier Moreau</cp:lastModifiedBy>
  <cp:revision>5</cp:revision>
  <dcterms:created xsi:type="dcterms:W3CDTF">2018-11-26T00:47:36Z</dcterms:created>
  <dcterms:modified xsi:type="dcterms:W3CDTF">2018-11-27T00:56:54Z</dcterms:modified>
</cp:coreProperties>
</file>