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9" r:id="rId5"/>
  </p:sldMasterIdLst>
  <p:notesMasterIdLst>
    <p:notesMasterId r:id="rId6"/>
  </p:notesMasterIdLst>
  <p:sldIdLst>
    <p:sldId id="256" r:id="rId7"/>
  </p:sldIdLst>
  <p:sldSz cy="32918400" cx="43891200"/>
  <p:notesSz cx="32462775" cy="43435575"/>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18">
          <p15:clr>
            <a:srgbClr val="A4A3A4"/>
          </p15:clr>
        </p15:guide>
        <p15:guide id="2" orient="horz" pos="288">
          <p15:clr>
            <a:srgbClr val="A4A3A4"/>
          </p15:clr>
        </p15:guide>
        <p15:guide id="3" orient="horz" pos="20160">
          <p15:clr>
            <a:srgbClr val="A4A3A4"/>
          </p15:clr>
        </p15:guide>
        <p15:guide id="4" orient="horz">
          <p15:clr>
            <a:srgbClr val="A4A3A4"/>
          </p15:clr>
        </p15:guide>
        <p15:guide id="5" pos="6708">
          <p15:clr>
            <a:srgbClr val="A4A3A4"/>
          </p15:clr>
        </p15:guide>
        <p15:guide id="6" pos="20904">
          <p15:clr>
            <a:srgbClr val="A4A3A4"/>
          </p15:clr>
        </p15:guide>
        <p15:guide id="7" pos="7082">
          <p15:clr>
            <a:srgbClr val="A4A3A4"/>
          </p15:clr>
        </p15:guide>
        <p15:guide id="8" pos="20582">
          <p15:clr>
            <a:srgbClr val="A4A3A4"/>
          </p15:clr>
        </p15:guide>
        <p15:guide id="9" pos="27330">
          <p15:clr>
            <a:srgbClr val="A4A3A4"/>
          </p15:clr>
        </p15:guide>
        <p15:guide id="10" pos="326">
          <p15:clr>
            <a:srgbClr val="A4A3A4"/>
          </p15:clr>
        </p15:guide>
      </p15:sldGuideLst>
    </p:ext>
    <p:ext uri="{2D200454-40CA-4A62-9FC3-DE9A4176ACB9}">
      <p15:notesGuideLst>
        <p15:guide id="1" orient="horz" pos="13681">
          <p15:clr>
            <a:srgbClr val="A4A3A4"/>
          </p15:clr>
        </p15:guide>
        <p15:guide id="2" pos="1022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64F0BF5-88D4-45E6-9092-1D01547D20FF}">
  <a:tblStyle styleId="{064F0BF5-88D4-45E6-9092-1D01547D20FF}" styleName="Table_0">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25400">
              <a:solidFill>
                <a:schemeClr val="dk1"/>
              </a:solidFill>
              <a:prstDash val="solid"/>
              <a:round/>
              <a:headEnd len="sm" w="sm" type="none"/>
              <a:tailEnd len="sm" w="sm" type="none"/>
            </a:ln>
          </a:top>
          <a:bottom>
            <a:ln cap="flat" cmpd="sng" w="25400">
              <a:solidFill>
                <a:schemeClr val="dk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E6E6E6"/>
          </a:solidFill>
        </a:fill>
      </a:tcStyle>
    </a:band1H>
    <a:band2H>
      <a:tcTxStyle/>
    </a:band2H>
    <a:band1V>
      <a:tcTxStyle/>
      <a:tcStyle>
        <a:fill>
          <a:solidFill>
            <a:srgbClr val="E6E6E6"/>
          </a:solidFill>
        </a:fill>
      </a:tcStyle>
    </a:band1V>
    <a:band2V>
      <a:tcTxStyle/>
    </a:band2V>
    <a:lastCol>
      <a:tcTxStyle b="on" i="off">
        <a:font>
          <a:latin typeface="Calibri"/>
          <a:ea typeface="Calibri"/>
          <a:cs typeface="Calibri"/>
        </a:font>
        <a:schemeClr val="lt1"/>
      </a:tcTxStyle>
      <a:tcStyle>
        <a:fill>
          <a:solidFill>
            <a:schemeClr val="accent5"/>
          </a:solidFill>
        </a:fill>
      </a:tcStyle>
    </a:lastCol>
    <a:firstCol>
      <a:tcTxStyle b="on" i="off">
        <a:font>
          <a:latin typeface="Calibri"/>
          <a:ea typeface="Calibri"/>
          <a:cs typeface="Calibri"/>
        </a:font>
        <a:schemeClr val="lt1"/>
      </a:tcTxStyle>
      <a:tcStyle>
        <a:fill>
          <a:solidFill>
            <a:schemeClr val="accent5"/>
          </a:solidFill>
        </a:fill>
      </a:tcStyle>
    </a:firstCol>
    <a:lastRow>
      <a:tcTxStyle b="on" i="off"/>
      <a:tcStyle>
        <a:tcBdr>
          <a:top>
            <a:ln cap="flat" cmpd="sng" w="50800">
              <a:solidFill>
                <a:schemeClr val="dk1"/>
              </a:solidFill>
              <a:prstDash val="solid"/>
              <a:round/>
              <a:headEnd len="sm" w="sm" type="none"/>
              <a:tailEnd len="sm" w="sm" type="none"/>
            </a:ln>
          </a:top>
        </a:tcBdr>
        <a:fill>
          <a:solidFill>
            <a:schemeClr val="lt1"/>
          </a:solidFill>
        </a:fill>
      </a:tcStyle>
    </a:lastRow>
    <a:seCell>
      <a:tcTxStyle b="on" i="off">
        <a:font>
          <a:latin typeface="Calibri"/>
          <a:ea typeface="Calibri"/>
          <a:cs typeface="Calibri"/>
        </a:font>
        <a:schemeClr val="dk1"/>
      </a:tcTxStyle>
    </a:seCell>
    <a:swCell>
      <a:tcTxStyle b="on" i="off">
        <a:font>
          <a:latin typeface="Calibri"/>
          <a:ea typeface="Calibri"/>
          <a:cs typeface="Calibri"/>
        </a:font>
        <a:schemeClr val="dk1"/>
      </a:tcTxStyle>
    </a:swCell>
    <a:firstRow>
      <a:tcTxStyle b="on" i="off">
        <a:font>
          <a:latin typeface="Calibri"/>
          <a:ea typeface="Calibri"/>
          <a:cs typeface="Calibri"/>
        </a:font>
        <a:schemeClr val="lt1"/>
      </a:tcTxStyle>
      <a:tcStyle>
        <a:tcBdr>
          <a:bottom>
            <a:ln cap="flat" cmpd="sng" w="25400">
              <a:solidFill>
                <a:schemeClr val="dk1"/>
              </a:solidFill>
              <a:prstDash val="solid"/>
              <a:round/>
              <a:headEnd len="sm" w="sm" type="none"/>
              <a:tailEnd len="sm" w="sm" type="none"/>
            </a:ln>
          </a:bottom>
        </a:tcBdr>
        <a:fill>
          <a:solidFill>
            <a:schemeClr val="accent5"/>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18" orient="horz"/>
        <p:guide pos="288" orient="horz"/>
        <p:guide pos="20160" orient="horz"/>
        <p:guide orient="horz"/>
        <p:guide pos="6708"/>
        <p:guide pos="20904"/>
        <p:guide pos="7082"/>
        <p:guide pos="20582"/>
        <p:guide pos="27330"/>
        <p:guide pos="326"/>
      </p:guideLst>
    </p:cSldViewPr>
  </p:slideViewPr>
  <p:notesViewPr>
    <p:cSldViewPr snapToGrid="0">
      <p:cViewPr varScale="1">
        <p:scale>
          <a:sx n="100" d="100"/>
          <a:sy n="100" d="100"/>
        </p:scale>
        <p:origin x="0" y="0"/>
      </p:cViewPr>
      <p:guideLst>
        <p:guide pos="13681" orient="horz"/>
        <p:guide pos="10225"/>
      </p:guideLst>
    </p:cSldViewPr>
  </p:notes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14067208" cy="2171779"/>
          </a:xfrm>
          <a:prstGeom prst="rect">
            <a:avLst/>
          </a:prstGeom>
          <a:noFill/>
          <a:ln>
            <a:noFill/>
          </a:ln>
        </p:spPr>
        <p:txBody>
          <a:bodyPr anchorCtr="0" anchor="t" bIns="216850" lIns="433700" spcFirstLastPara="1" rIns="433700" wrap="square" tIns="216850">
            <a:noAutofit/>
          </a:bodyPr>
          <a:lstStyle>
            <a:lvl1pPr lvl="0" marR="0" rtl="0" algn="l">
              <a:spcBef>
                <a:spcPts val="0"/>
              </a:spcBef>
              <a:spcAft>
                <a:spcPts val="0"/>
              </a:spcAft>
              <a:buSzPts val="1400"/>
              <a:buNone/>
              <a:defRPr b="0" i="0" sz="57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18388069" y="0"/>
            <a:ext cx="14067208" cy="2171779"/>
          </a:xfrm>
          <a:prstGeom prst="rect">
            <a:avLst/>
          </a:prstGeom>
          <a:noFill/>
          <a:ln>
            <a:noFill/>
          </a:ln>
        </p:spPr>
        <p:txBody>
          <a:bodyPr anchorCtr="0" anchor="t" bIns="216850" lIns="433700" spcFirstLastPara="1" rIns="433700" wrap="square" tIns="216850">
            <a:noAutofit/>
          </a:bodyPr>
          <a:lstStyle>
            <a:lvl1pPr lvl="0" marR="0" rtl="0" algn="r">
              <a:spcBef>
                <a:spcPts val="0"/>
              </a:spcBef>
              <a:spcAft>
                <a:spcPts val="0"/>
              </a:spcAft>
              <a:buSzPts val="1400"/>
              <a:buNone/>
              <a:defRPr b="0" i="0" sz="57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5373688" y="3257550"/>
            <a:ext cx="21715412" cy="16287749"/>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3246279" y="20631905"/>
            <a:ext cx="25970229" cy="19546015"/>
          </a:xfrm>
          <a:prstGeom prst="rect">
            <a:avLst/>
          </a:prstGeom>
          <a:noFill/>
          <a:ln>
            <a:noFill/>
          </a:ln>
        </p:spPr>
        <p:txBody>
          <a:bodyPr anchorCtr="0" anchor="t" bIns="216850" lIns="433700" spcFirstLastPara="1" rIns="433700" wrap="square" tIns="216850">
            <a:noAutofit/>
          </a:bodyPr>
          <a:lstStyle>
            <a:lvl1pPr indent="-228600" lvl="0" marL="4572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58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41256269"/>
            <a:ext cx="14067208" cy="2171779"/>
          </a:xfrm>
          <a:prstGeom prst="rect">
            <a:avLst/>
          </a:prstGeom>
          <a:noFill/>
          <a:ln>
            <a:noFill/>
          </a:ln>
        </p:spPr>
        <p:txBody>
          <a:bodyPr anchorCtr="0" anchor="b" bIns="216850" lIns="433700" spcFirstLastPara="1" rIns="433700" wrap="square" tIns="216850">
            <a:noAutofit/>
          </a:bodyPr>
          <a:lstStyle>
            <a:lvl1pPr lvl="0" marR="0" rtl="0" algn="l">
              <a:spcBef>
                <a:spcPts val="0"/>
              </a:spcBef>
              <a:spcAft>
                <a:spcPts val="0"/>
              </a:spcAft>
              <a:buSzPts val="1400"/>
              <a:buNone/>
              <a:defRPr b="0" i="0" sz="57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86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18388069" y="41256269"/>
            <a:ext cx="14067208" cy="2171779"/>
          </a:xfrm>
          <a:prstGeom prst="rect">
            <a:avLst/>
          </a:prstGeom>
          <a:noFill/>
          <a:ln>
            <a:noFill/>
          </a:ln>
        </p:spPr>
        <p:txBody>
          <a:bodyPr anchorCtr="0" anchor="b" bIns="216850" lIns="433700" spcFirstLastPara="1" rIns="433700" wrap="square" tIns="216850">
            <a:noAutofit/>
          </a:bodyPr>
          <a:lstStyle/>
          <a:p>
            <a:pPr indent="0" lvl="0" marL="0" marR="0" rtl="0" algn="r">
              <a:spcBef>
                <a:spcPts val="0"/>
              </a:spcBef>
              <a:spcAft>
                <a:spcPts val="0"/>
              </a:spcAft>
              <a:buNone/>
            </a:pPr>
            <a:fld id="{00000000-1234-1234-1234-123412341234}" type="slidenum">
              <a:rPr b="0" i="0" lang="en-US" sz="5700" u="none" cap="none" strike="noStrike">
                <a:solidFill>
                  <a:schemeClr val="dk1"/>
                </a:solidFill>
                <a:latin typeface="Calibri"/>
                <a:ea typeface="Calibri"/>
                <a:cs typeface="Calibri"/>
                <a:sym typeface="Calibri"/>
              </a:rPr>
              <a:t>‹#›</a:t>
            </a:fld>
            <a:endParaRPr b="0" i="0" sz="57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notes"/>
          <p:cNvSpPr/>
          <p:nvPr>
            <p:ph idx="2" type="sldImg"/>
          </p:nvPr>
        </p:nvSpPr>
        <p:spPr>
          <a:xfrm>
            <a:off x="5373688" y="3257550"/>
            <a:ext cx="21715412" cy="16287749"/>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 name="Google Shape;64;p1:notes"/>
          <p:cNvSpPr txBox="1"/>
          <p:nvPr>
            <p:ph idx="1" type="body"/>
          </p:nvPr>
        </p:nvSpPr>
        <p:spPr>
          <a:xfrm>
            <a:off x="3246279" y="20631905"/>
            <a:ext cx="25970229" cy="19546015"/>
          </a:xfrm>
          <a:prstGeom prst="rect">
            <a:avLst/>
          </a:prstGeom>
          <a:noFill/>
          <a:ln>
            <a:noFill/>
          </a:ln>
        </p:spPr>
        <p:txBody>
          <a:bodyPr anchorCtr="0" anchor="t" bIns="216850" lIns="433700" spcFirstLastPara="1" rIns="433700" wrap="square" tIns="216850">
            <a:noAutofit/>
          </a:bodyPr>
          <a:lstStyle/>
          <a:p>
            <a:pPr indent="0" lvl="0" marL="0" rtl="0" algn="l">
              <a:spcBef>
                <a:spcPts val="0"/>
              </a:spcBef>
              <a:spcAft>
                <a:spcPts val="0"/>
              </a:spcAft>
              <a:buNone/>
            </a:pPr>
            <a:r>
              <a:t/>
            </a:r>
            <a:endParaRPr/>
          </a:p>
        </p:txBody>
      </p:sp>
      <p:sp>
        <p:nvSpPr>
          <p:cNvPr id="65" name="Google Shape;65;p1:notes"/>
          <p:cNvSpPr txBox="1"/>
          <p:nvPr>
            <p:ph idx="12" type="sldNum"/>
          </p:nvPr>
        </p:nvSpPr>
        <p:spPr>
          <a:xfrm>
            <a:off x="18388069" y="41256269"/>
            <a:ext cx="14067208" cy="2171779"/>
          </a:xfrm>
          <a:prstGeom prst="rect">
            <a:avLst/>
          </a:prstGeom>
          <a:noFill/>
          <a:ln>
            <a:noFill/>
          </a:ln>
        </p:spPr>
        <p:txBody>
          <a:bodyPr anchorCtr="0" anchor="b" bIns="216850" lIns="433700" spcFirstLastPara="1" rIns="433700" wrap="square" tIns="21685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ndard 4 columns">
  <p:cSld name="Standard 4 columns">
    <p:spTree>
      <p:nvGrpSpPr>
        <p:cNvPr id="44" name="Shape 44"/>
        <p:cNvGrpSpPr/>
        <p:nvPr/>
      </p:nvGrpSpPr>
      <p:grpSpPr>
        <a:xfrm>
          <a:off x="0" y="0"/>
          <a:ext cx="0" cy="0"/>
          <a:chOff x="0" y="0"/>
          <a:chExt cx="0" cy="0"/>
        </a:xfrm>
      </p:grpSpPr>
      <p:sp>
        <p:nvSpPr>
          <p:cNvPr id="45" name="Google Shape;45;p2"/>
          <p:cNvSpPr txBox="1"/>
          <p:nvPr>
            <p:ph idx="1" type="body"/>
          </p:nvPr>
        </p:nvSpPr>
        <p:spPr>
          <a:xfrm>
            <a:off x="527049" y="6021370"/>
            <a:ext cx="10196513"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46" name="Google Shape;46;p2"/>
          <p:cNvSpPr txBox="1"/>
          <p:nvPr>
            <p:ph idx="2" type="body"/>
          </p:nvPr>
        </p:nvSpPr>
        <p:spPr>
          <a:xfrm>
            <a:off x="527049" y="5267325"/>
            <a:ext cx="10196513"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47" name="Google Shape;47;p2"/>
          <p:cNvSpPr txBox="1"/>
          <p:nvPr>
            <p:ph idx="3" type="body"/>
          </p:nvPr>
        </p:nvSpPr>
        <p:spPr>
          <a:xfrm>
            <a:off x="517525" y="14197506"/>
            <a:ext cx="10210799"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48" name="Google Shape;48;p2"/>
          <p:cNvSpPr txBox="1"/>
          <p:nvPr>
            <p:ph idx="4" type="body"/>
          </p:nvPr>
        </p:nvSpPr>
        <p:spPr>
          <a:xfrm>
            <a:off x="11252201" y="6021371"/>
            <a:ext cx="21421723"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49" name="Google Shape;49;p2"/>
          <p:cNvSpPr txBox="1"/>
          <p:nvPr>
            <p:ph idx="5" type="body"/>
          </p:nvPr>
        </p:nvSpPr>
        <p:spPr>
          <a:xfrm>
            <a:off x="11242675" y="5267326"/>
            <a:ext cx="21431251"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0" name="Google Shape;50;p2"/>
          <p:cNvSpPr txBox="1"/>
          <p:nvPr>
            <p:ph idx="6" type="body"/>
          </p:nvPr>
        </p:nvSpPr>
        <p:spPr>
          <a:xfrm>
            <a:off x="11252201" y="20505756"/>
            <a:ext cx="21421723"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1" name="Google Shape;51;p2"/>
          <p:cNvSpPr txBox="1"/>
          <p:nvPr>
            <p:ph idx="7" type="body"/>
          </p:nvPr>
        </p:nvSpPr>
        <p:spPr>
          <a:xfrm>
            <a:off x="11252201" y="19751711"/>
            <a:ext cx="21421723"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2" name="Google Shape;52;p2"/>
          <p:cNvSpPr txBox="1"/>
          <p:nvPr>
            <p:ph idx="8" type="body"/>
          </p:nvPr>
        </p:nvSpPr>
        <p:spPr>
          <a:xfrm>
            <a:off x="33185100" y="5267325"/>
            <a:ext cx="10201275"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3" name="Google Shape;53;p2"/>
          <p:cNvSpPr txBox="1"/>
          <p:nvPr>
            <p:ph idx="9" type="body"/>
          </p:nvPr>
        </p:nvSpPr>
        <p:spPr>
          <a:xfrm>
            <a:off x="33185100" y="6021370"/>
            <a:ext cx="10201275"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4" name="Google Shape;54;p2"/>
          <p:cNvSpPr txBox="1"/>
          <p:nvPr>
            <p:ph idx="13" type="body"/>
          </p:nvPr>
        </p:nvSpPr>
        <p:spPr>
          <a:xfrm>
            <a:off x="33185097" y="14257356"/>
            <a:ext cx="10201275"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5" name="Google Shape;55;p2"/>
          <p:cNvSpPr txBox="1"/>
          <p:nvPr>
            <p:ph idx="14" type="body"/>
          </p:nvPr>
        </p:nvSpPr>
        <p:spPr>
          <a:xfrm>
            <a:off x="33185097" y="15011402"/>
            <a:ext cx="10201275"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6" name="Google Shape;56;p2"/>
          <p:cNvSpPr txBox="1"/>
          <p:nvPr>
            <p:ph idx="15" type="body"/>
          </p:nvPr>
        </p:nvSpPr>
        <p:spPr>
          <a:xfrm>
            <a:off x="33185094" y="25679402"/>
            <a:ext cx="10201275" cy="754045"/>
          </a:xfrm>
          <a:prstGeom prst="rect">
            <a:avLst/>
          </a:prstGeom>
          <a:noFill/>
          <a:ln>
            <a:noFill/>
          </a:ln>
        </p:spPr>
        <p:txBody>
          <a:bodyPr anchorCtr="0" anchor="ctr" bIns="91425" lIns="91425" spcFirstLastPara="1" rIns="91425" wrap="square" tIns="91425">
            <a:noAutofit/>
          </a:bodyPr>
          <a:lstStyle>
            <a:lvl1pPr indent="-228600" lvl="0" marL="457200" marR="0" rtl="0" algn="ctr">
              <a:spcBef>
                <a:spcPts val="740"/>
              </a:spcBef>
              <a:spcAft>
                <a:spcPts val="0"/>
              </a:spcAft>
              <a:buClr>
                <a:srgbClr val="2C3F71"/>
              </a:buClr>
              <a:buSzPts val="3700"/>
              <a:buFont typeface="Arial"/>
              <a:buNone/>
              <a:defRPr b="1" i="0" sz="3700" u="sng" cap="none" strike="noStrike">
                <a:solidFill>
                  <a:srgbClr val="2C3F71"/>
                </a:solidFill>
                <a:latin typeface="Calibri"/>
                <a:ea typeface="Calibri"/>
                <a:cs typeface="Calibri"/>
                <a:sym typeface="Calibri"/>
              </a:defRPr>
            </a:lvl1pPr>
            <a:lvl2pPr indent="-1085850" lvl="1" marL="914400" marR="0" rtl="0" algn="l">
              <a:spcBef>
                <a:spcPts val="2700"/>
              </a:spcBef>
              <a:spcAft>
                <a:spcPts val="0"/>
              </a:spcAft>
              <a:buClr>
                <a:schemeClr val="dk1"/>
              </a:buClr>
              <a:buSzPts val="13500"/>
              <a:buFont typeface="Arial"/>
              <a:buChar char="–"/>
              <a:defRPr b="0" i="0" sz="13500" u="none" cap="none" strike="noStrike">
                <a:solidFill>
                  <a:schemeClr val="dk1"/>
                </a:solidFill>
                <a:latin typeface="Calibri"/>
                <a:ea typeface="Calibri"/>
                <a:cs typeface="Calibri"/>
                <a:sym typeface="Calibri"/>
              </a:defRPr>
            </a:lvl2pPr>
            <a:lvl3pPr indent="-965200" lvl="2" marL="1371600" marR="0" rtl="0" algn="l">
              <a:spcBef>
                <a:spcPts val="2320"/>
              </a:spcBef>
              <a:spcAft>
                <a:spcPts val="0"/>
              </a:spcAft>
              <a:buClr>
                <a:schemeClr val="dk1"/>
              </a:buClr>
              <a:buSzPts val="11600"/>
              <a:buFont typeface="Arial"/>
              <a:buChar char="•"/>
              <a:defRPr b="0" i="0" sz="11600" u="none" cap="none" strike="noStrike">
                <a:solidFill>
                  <a:schemeClr val="dk1"/>
                </a:solidFill>
                <a:latin typeface="Calibri"/>
                <a:ea typeface="Calibri"/>
                <a:cs typeface="Calibri"/>
                <a:sym typeface="Calibri"/>
              </a:defRPr>
            </a:lvl3pPr>
            <a:lvl4pPr indent="-838200" lvl="3" marL="1828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4pPr>
            <a:lvl5pPr indent="-838200" lvl="4" marL="22860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7" name="Google Shape;57;p2"/>
          <p:cNvSpPr txBox="1"/>
          <p:nvPr>
            <p:ph idx="16" type="body"/>
          </p:nvPr>
        </p:nvSpPr>
        <p:spPr>
          <a:xfrm>
            <a:off x="33185097" y="26433447"/>
            <a:ext cx="10201275"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8" name="Google Shape;58;p2"/>
          <p:cNvSpPr txBox="1"/>
          <p:nvPr>
            <p:ph idx="17" type="body"/>
          </p:nvPr>
        </p:nvSpPr>
        <p:spPr>
          <a:xfrm>
            <a:off x="527049" y="14951552"/>
            <a:ext cx="10201275" cy="846363"/>
          </a:xfrm>
          <a:prstGeom prst="rect">
            <a:avLst/>
          </a:prstGeom>
          <a:noFill/>
          <a:ln>
            <a:noFill/>
          </a:ln>
        </p:spPr>
        <p:txBody>
          <a:bodyPr anchorCtr="0" anchor="t" bIns="228575" lIns="228575" spcFirstLastPara="1" rIns="228575" wrap="square" tIns="228575">
            <a:noAutofit/>
          </a:bodyPr>
          <a:lstStyle>
            <a:lvl1pPr indent="-228600" lvl="0" marL="457200" marR="0" rtl="0" algn="l">
              <a:spcBef>
                <a:spcPts val="500"/>
              </a:spcBef>
              <a:spcAft>
                <a:spcPts val="0"/>
              </a:spcAft>
              <a:buClr>
                <a:srgbClr val="2C3F71"/>
              </a:buClr>
              <a:buSzPts val="2500"/>
              <a:buFont typeface="Arial"/>
              <a:buNone/>
              <a:defRPr b="0" i="0" sz="2500" u="none" cap="none" strike="noStrike">
                <a:solidFill>
                  <a:srgbClr val="2C3F71"/>
                </a:solidFill>
                <a:latin typeface="Times New Roman"/>
                <a:ea typeface="Times New Roman"/>
                <a:cs typeface="Times New Roman"/>
                <a:sym typeface="Times New Roman"/>
              </a:defRPr>
            </a:lvl1pPr>
            <a:lvl2pPr indent="-387350" lvl="1" marL="9144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2pPr>
            <a:lvl3pPr indent="-387350" lvl="2" marL="13716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3pPr>
            <a:lvl4pPr indent="-387350" lvl="3" marL="18288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4pPr>
            <a:lvl5pPr indent="-387350" lvl="4" marL="2286000" marR="0" rtl="0" algn="l">
              <a:spcBef>
                <a:spcPts val="500"/>
              </a:spcBef>
              <a:spcAft>
                <a:spcPts val="0"/>
              </a:spcAft>
              <a:buClr>
                <a:schemeClr val="dk1"/>
              </a:buClr>
              <a:buSzPts val="2500"/>
              <a:buFont typeface="Arial"/>
              <a:buChar char="»"/>
              <a:defRPr b="0" i="0" sz="2500" u="none" cap="none" strike="noStrike">
                <a:solidFill>
                  <a:schemeClr val="dk1"/>
                </a:solidFill>
                <a:latin typeface="Trebuchet MS"/>
                <a:ea typeface="Trebuchet MS"/>
                <a:cs typeface="Trebuchet MS"/>
                <a:sym typeface="Trebuchet MS"/>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59" name="Google Shape;59;p2"/>
          <p:cNvSpPr txBox="1"/>
          <p:nvPr>
            <p:ph idx="18" type="body"/>
          </p:nvPr>
        </p:nvSpPr>
        <p:spPr>
          <a:xfrm>
            <a:off x="11224245" y="1785731"/>
            <a:ext cx="21421723" cy="1280160"/>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1320"/>
              </a:spcBef>
              <a:spcAft>
                <a:spcPts val="0"/>
              </a:spcAft>
              <a:buClr>
                <a:schemeClr val="lt1"/>
              </a:buClr>
              <a:buSzPts val="6600"/>
              <a:buFont typeface="Arial"/>
              <a:buNone/>
              <a:defRPr b="0" i="0" sz="6600" u="none" cap="none" strike="noStrike">
                <a:solidFill>
                  <a:schemeClr val="lt1"/>
                </a:solidFill>
                <a:latin typeface="Calibri"/>
                <a:ea typeface="Calibri"/>
                <a:cs typeface="Calibri"/>
                <a:sym typeface="Calibri"/>
              </a:defRPr>
            </a:lvl1pPr>
            <a:lvl2pPr indent="-228600" lvl="1" marL="9144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2pPr>
            <a:lvl3pPr indent="-228600" lvl="2" marL="13716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3pPr>
            <a:lvl4pPr indent="-228600" lvl="3" marL="18288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4pPr>
            <a:lvl5pPr indent="-228600" lvl="4" marL="22860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60" name="Google Shape;60;p2"/>
          <p:cNvSpPr txBox="1"/>
          <p:nvPr>
            <p:ph idx="19" type="body"/>
          </p:nvPr>
        </p:nvSpPr>
        <p:spPr>
          <a:xfrm>
            <a:off x="11224245" y="3117452"/>
            <a:ext cx="21421723" cy="1163782"/>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1080"/>
              </a:spcBef>
              <a:spcAft>
                <a:spcPts val="0"/>
              </a:spcAft>
              <a:buClr>
                <a:schemeClr val="lt1"/>
              </a:buClr>
              <a:buSzPts val="5400"/>
              <a:buFont typeface="Arial"/>
              <a:buNone/>
              <a:defRPr b="0" i="0" sz="5400" u="none" cap="none" strike="noStrike">
                <a:solidFill>
                  <a:schemeClr val="lt1"/>
                </a:solidFill>
                <a:latin typeface="Calibri"/>
                <a:ea typeface="Calibri"/>
                <a:cs typeface="Calibri"/>
                <a:sym typeface="Calibri"/>
              </a:defRPr>
            </a:lvl1pPr>
            <a:lvl2pPr indent="-228600" lvl="1" marL="9144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2pPr>
            <a:lvl3pPr indent="-228600" lvl="2" marL="13716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3pPr>
            <a:lvl4pPr indent="-228600" lvl="3" marL="18288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4pPr>
            <a:lvl5pPr indent="-228600" lvl="4" marL="22860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
        <p:nvSpPr>
          <p:cNvPr id="61" name="Google Shape;61;p2"/>
          <p:cNvSpPr txBox="1"/>
          <p:nvPr>
            <p:ph idx="20" type="body"/>
          </p:nvPr>
        </p:nvSpPr>
        <p:spPr>
          <a:xfrm>
            <a:off x="11224245" y="417443"/>
            <a:ext cx="21421723" cy="1280160"/>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1760"/>
              </a:spcBef>
              <a:spcAft>
                <a:spcPts val="0"/>
              </a:spcAft>
              <a:buClr>
                <a:schemeClr val="lt1"/>
              </a:buClr>
              <a:buSzPts val="8800"/>
              <a:buFont typeface="Arial"/>
              <a:buNone/>
              <a:defRPr b="1" i="0" sz="8800" u="none" cap="none" strike="noStrike">
                <a:solidFill>
                  <a:schemeClr val="lt1"/>
                </a:solidFill>
                <a:latin typeface="Calibri"/>
                <a:ea typeface="Calibri"/>
                <a:cs typeface="Calibri"/>
                <a:sym typeface="Calibri"/>
              </a:defRPr>
            </a:lvl1pPr>
            <a:lvl2pPr indent="-228600" lvl="1" marL="9144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2pPr>
            <a:lvl3pPr indent="-228600" lvl="2" marL="13716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3pPr>
            <a:lvl4pPr indent="-228600" lvl="3" marL="18288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4pPr>
            <a:lvl5pPr indent="-228600" lvl="4" marL="2286000" marR="0" rtl="0" algn="l">
              <a:spcBef>
                <a:spcPts val="1440"/>
              </a:spcBef>
              <a:spcAft>
                <a:spcPts val="0"/>
              </a:spcAft>
              <a:buClr>
                <a:schemeClr val="dk1"/>
              </a:buClr>
              <a:buSzPts val="7200"/>
              <a:buFont typeface="Arial"/>
              <a:buNone/>
              <a:defRPr b="0" i="0" sz="7200" u="none" cap="none" strike="noStrike">
                <a:solidFill>
                  <a:schemeClr val="dk1"/>
                </a:solidFill>
                <a:latin typeface="Calibri"/>
                <a:ea typeface="Calibri"/>
                <a:cs typeface="Calibri"/>
                <a:sym typeface="Calibri"/>
              </a:defRPr>
            </a:lvl5pPr>
            <a:lvl6pPr indent="-838200" lvl="5" marL="27432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6pPr>
            <a:lvl7pPr indent="-838200" lvl="6" marL="32004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7pPr>
            <a:lvl8pPr indent="-838200" lvl="7" marL="36576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8pPr>
            <a:lvl9pPr indent="-838200" lvl="8" marL="4114800" marR="0" rtl="0" algn="l">
              <a:spcBef>
                <a:spcPts val="1920"/>
              </a:spcBef>
              <a:spcAft>
                <a:spcPts val="0"/>
              </a:spcAft>
              <a:buClr>
                <a:schemeClr val="dk1"/>
              </a:buClr>
              <a:buSzPts val="9600"/>
              <a:buFont typeface="Arial"/>
              <a:buChar char="•"/>
              <a:defRPr b="0" i="0" sz="96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8.jpg"/><Relationship Id="rId10" Type="http://schemas.openxmlformats.org/officeDocument/2006/relationships/hyperlink" Target="http://www.facebook.com/pages/PosterPresentationscom/217914411419?v=app_4949752878&amp;ref=ts" TargetMode="External"/><Relationship Id="rId13" Type="http://schemas.openxmlformats.org/officeDocument/2006/relationships/theme" Target="../theme/theme1.xml"/><Relationship Id="rId12" Type="http://schemas.openxmlformats.org/officeDocument/2006/relationships/slideLayout" Target="../slideLayouts/slideLayout1.xml"/><Relationship Id="rId1" Type="http://schemas.openxmlformats.org/officeDocument/2006/relationships/image" Target="../media/image6.png"/><Relationship Id="rId2" Type="http://schemas.openxmlformats.org/officeDocument/2006/relationships/image" Target="../media/image7.png"/><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4.png"/><Relationship Id="rId5" Type="http://schemas.openxmlformats.org/officeDocument/2006/relationships/image" Target="../media/image16.png"/><Relationship Id="rId6" Type="http://schemas.openxmlformats.org/officeDocument/2006/relationships/image" Target="../media/image9.png"/><Relationship Id="rId7" Type="http://schemas.openxmlformats.org/officeDocument/2006/relationships/image" Target="../media/image3.png"/><Relationship Id="rId8"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2C3F71"/>
            </a:gs>
            <a:gs pos="50000">
              <a:srgbClr val="AAB8DD"/>
            </a:gs>
            <a:gs pos="100000">
              <a:srgbClr val="E1E7F4"/>
            </a:gs>
          </a:gsLst>
          <a:lin ang="16200000" scaled="0"/>
        </a:gradFill>
      </p:bgPr>
    </p:bg>
    <p:spTree>
      <p:nvGrpSpPr>
        <p:cNvPr id="9" name="Shape 9"/>
        <p:cNvGrpSpPr/>
        <p:nvPr/>
      </p:nvGrpSpPr>
      <p:grpSpPr>
        <a:xfrm>
          <a:off x="0" y="0"/>
          <a:ext cx="0" cy="0"/>
          <a:chOff x="0" y="0"/>
          <a:chExt cx="0" cy="0"/>
        </a:xfrm>
      </p:grpSpPr>
      <p:sp>
        <p:nvSpPr>
          <p:cNvPr id="10" name="Google Shape;10;p1"/>
          <p:cNvSpPr/>
          <p:nvPr/>
        </p:nvSpPr>
        <p:spPr>
          <a:xfrm>
            <a:off x="0" y="-1"/>
            <a:ext cx="43891199" cy="4371975"/>
          </a:xfrm>
          <a:prstGeom prst="rect">
            <a:avLst/>
          </a:prstGeom>
          <a:solidFill>
            <a:srgbClr val="425EA9"/>
          </a:solidFill>
          <a:ln cap="flat" cmpd="sng" w="952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8600" u="none" cap="none" strike="noStrike">
              <a:solidFill>
                <a:schemeClr val="dk1"/>
              </a:solidFill>
              <a:latin typeface="Calibri"/>
              <a:ea typeface="Calibri"/>
              <a:cs typeface="Calibri"/>
              <a:sym typeface="Calibri"/>
            </a:endParaRPr>
          </a:p>
        </p:txBody>
      </p:sp>
      <p:sp>
        <p:nvSpPr>
          <p:cNvPr id="11" name="Google Shape;11;p1"/>
          <p:cNvSpPr/>
          <p:nvPr/>
        </p:nvSpPr>
        <p:spPr>
          <a:xfrm flipH="1" rot="10800000">
            <a:off x="0" y="4371975"/>
            <a:ext cx="43891199" cy="433386"/>
          </a:xfrm>
          <a:prstGeom prst="rect">
            <a:avLst/>
          </a:prstGeom>
          <a:solidFill>
            <a:srgbClr val="2C3F7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baseline="-25000" i="0" sz="8600" u="none" cap="none" strike="noStrike">
              <a:solidFill>
                <a:schemeClr val="dk1"/>
              </a:solidFill>
              <a:latin typeface="Calibri"/>
              <a:ea typeface="Calibri"/>
              <a:cs typeface="Calibri"/>
              <a:sym typeface="Calibri"/>
            </a:endParaRPr>
          </a:p>
        </p:txBody>
      </p:sp>
      <p:sp>
        <p:nvSpPr>
          <p:cNvPr id="12" name="Google Shape;12;p1"/>
          <p:cNvSpPr/>
          <p:nvPr/>
        </p:nvSpPr>
        <p:spPr>
          <a:xfrm>
            <a:off x="506697" y="5267325"/>
            <a:ext cx="10180063" cy="26736674"/>
          </a:xfrm>
          <a:prstGeom prst="roundRect">
            <a:avLst>
              <a:gd fmla="val 9229" name="adj"/>
            </a:avLst>
          </a:prstGeom>
          <a:gradFill>
            <a:gsLst>
              <a:gs pos="0">
                <a:srgbClr val="CDD2DE"/>
              </a:gs>
              <a:gs pos="100000">
                <a:srgbClr val="F3F5FA"/>
              </a:gs>
            </a:gsLst>
            <a:lin ang="16200000" scaled="0"/>
          </a:gradFill>
          <a:ln cap="flat" cmpd="sng" w="25400">
            <a:solidFill>
              <a:srgbClr val="2C3F71">
                <a:alpha val="57647"/>
              </a:srgb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600" u="none" cap="none" strike="noStrike">
              <a:solidFill>
                <a:schemeClr val="lt1"/>
              </a:solidFill>
              <a:latin typeface="Calibri"/>
              <a:ea typeface="Calibri"/>
              <a:cs typeface="Calibri"/>
              <a:sym typeface="Calibri"/>
            </a:endParaRPr>
          </a:p>
        </p:txBody>
      </p:sp>
      <p:sp>
        <p:nvSpPr>
          <p:cNvPr id="13" name="Google Shape;13;p1"/>
          <p:cNvSpPr/>
          <p:nvPr/>
        </p:nvSpPr>
        <p:spPr>
          <a:xfrm>
            <a:off x="33164747" y="5257799"/>
            <a:ext cx="10180063" cy="26736674"/>
          </a:xfrm>
          <a:prstGeom prst="roundRect">
            <a:avLst>
              <a:gd fmla="val 9229" name="adj"/>
            </a:avLst>
          </a:prstGeom>
          <a:gradFill>
            <a:gsLst>
              <a:gs pos="0">
                <a:srgbClr val="CDD2DE"/>
              </a:gs>
              <a:gs pos="100000">
                <a:srgbClr val="F3F5FA"/>
              </a:gs>
            </a:gsLst>
            <a:lin ang="16200000" scaled="0"/>
          </a:gradFill>
          <a:ln cap="flat" cmpd="sng" w="25400">
            <a:solidFill>
              <a:srgbClr val="2C3F71">
                <a:alpha val="57647"/>
              </a:srgb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600" u="none" cap="none" strike="noStrike">
              <a:solidFill>
                <a:schemeClr val="lt1"/>
              </a:solidFill>
              <a:latin typeface="Calibri"/>
              <a:ea typeface="Calibri"/>
              <a:cs typeface="Calibri"/>
              <a:sym typeface="Calibri"/>
            </a:endParaRPr>
          </a:p>
        </p:txBody>
      </p:sp>
      <p:sp>
        <p:nvSpPr>
          <p:cNvPr id="14" name="Google Shape;14;p1"/>
          <p:cNvSpPr/>
          <p:nvPr/>
        </p:nvSpPr>
        <p:spPr>
          <a:xfrm>
            <a:off x="11233151" y="5257798"/>
            <a:ext cx="21428073" cy="26736674"/>
          </a:xfrm>
          <a:prstGeom prst="roundRect">
            <a:avLst>
              <a:gd fmla="val 4574" name="adj"/>
            </a:avLst>
          </a:prstGeom>
          <a:gradFill>
            <a:gsLst>
              <a:gs pos="0">
                <a:srgbClr val="CDD2DE"/>
              </a:gs>
              <a:gs pos="100000">
                <a:srgbClr val="F3F5FA"/>
              </a:gs>
            </a:gsLst>
            <a:lin ang="16200000" scaled="0"/>
          </a:gradFill>
          <a:ln cap="flat" cmpd="sng" w="25400">
            <a:solidFill>
              <a:srgbClr val="2C3F71">
                <a:alpha val="57647"/>
              </a:srgb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600" u="none" cap="none" strike="noStrike">
              <a:solidFill>
                <a:schemeClr val="lt1"/>
              </a:solidFill>
              <a:latin typeface="Calibri"/>
              <a:ea typeface="Calibri"/>
              <a:cs typeface="Calibri"/>
              <a:sym typeface="Calibri"/>
            </a:endParaRPr>
          </a:p>
        </p:txBody>
      </p:sp>
      <p:grpSp>
        <p:nvGrpSpPr>
          <p:cNvPr id="15" name="Google Shape;15;p1"/>
          <p:cNvGrpSpPr/>
          <p:nvPr/>
        </p:nvGrpSpPr>
        <p:grpSpPr>
          <a:xfrm>
            <a:off x="-11225189" y="-1"/>
            <a:ext cx="11018865" cy="32918401"/>
            <a:chOff x="-11225189" y="-1"/>
            <a:chExt cx="11018865" cy="32918401"/>
          </a:xfrm>
        </p:grpSpPr>
        <p:sp>
          <p:nvSpPr>
            <p:cNvPr id="16" name="Google Shape;16;p1"/>
            <p:cNvSpPr/>
            <p:nvPr/>
          </p:nvSpPr>
          <p:spPr>
            <a:xfrm>
              <a:off x="-11216136" y="-1"/>
              <a:ext cx="11009812" cy="32918401"/>
            </a:xfrm>
            <a:prstGeom prst="rect">
              <a:avLst/>
            </a:prstGeom>
            <a:solidFill>
              <a:srgbClr val="0C0C0C"/>
            </a:solidFill>
            <a:ln>
              <a:noFill/>
            </a:ln>
          </p:spPr>
          <p:txBody>
            <a:bodyPr anchorCtr="0" anchor="t" bIns="0" lIns="457200" spcFirstLastPara="1" rIns="457200" wrap="square" tIns="457200">
              <a:noAutofit/>
            </a:bodyPr>
            <a:lstStyle/>
            <a:p>
              <a:pPr indent="0" lvl="0" marL="0" marR="0" rtl="0" algn="ctr">
                <a:lnSpc>
                  <a:spcPct val="100000"/>
                </a:lnSpc>
                <a:spcBef>
                  <a:spcPts val="0"/>
                </a:spcBef>
                <a:spcAft>
                  <a:spcPts val="0"/>
                </a:spcAft>
                <a:buClr>
                  <a:srgbClr val="FF0000"/>
                </a:buClr>
                <a:buSzPts val="3200"/>
                <a:buFont typeface="Trebuchet MS"/>
                <a:buNone/>
              </a:pPr>
              <a:r>
                <a:rPr b="1" i="0" lang="en-US" sz="3200" u="none" cap="none" strike="noStrike">
                  <a:solidFill>
                    <a:srgbClr val="FF0000"/>
                  </a:solidFill>
                  <a:latin typeface="Trebuchet MS"/>
                  <a:ea typeface="Trebuchet MS"/>
                  <a:cs typeface="Trebuchet MS"/>
                  <a:sym typeface="Trebuchet MS"/>
                </a:rPr>
                <a:t>(—THIS SIDEBAR DOES NOT PRINT—)</a:t>
              </a:r>
              <a:endParaRPr b="1" i="0" sz="32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1" i="0" lang="en-US" sz="4000" u="none" cap="none" strike="noStrike">
                  <a:solidFill>
                    <a:schemeClr val="lt1"/>
                  </a:solidFill>
                  <a:latin typeface="Trebuchet MS"/>
                  <a:ea typeface="Trebuchet MS"/>
                  <a:cs typeface="Trebuchet MS"/>
                  <a:sym typeface="Trebuchet MS"/>
                </a:rPr>
                <a:t>DESIGN GUIDE</a:t>
              </a:r>
              <a:endParaRPr/>
            </a:p>
            <a:p>
              <a:pPr indent="0" lvl="0" marL="0" marR="0" rtl="0" algn="ctr">
                <a:spcBef>
                  <a:spcPts val="0"/>
                </a:spcBef>
                <a:spcAft>
                  <a:spcPts val="0"/>
                </a:spcAft>
                <a:buNone/>
              </a:pPr>
              <a:r>
                <a:t/>
              </a:r>
              <a:endParaRPr b="1" i="0" sz="2800" u="none" cap="none" strike="noStrike">
                <a:solidFill>
                  <a:schemeClr val="lt1"/>
                </a:solidFill>
                <a:latin typeface="Trebuchet MS"/>
                <a:ea typeface="Trebuchet MS"/>
                <a:cs typeface="Trebuchet MS"/>
                <a:sym typeface="Trebuchet MS"/>
              </a:endParaRPr>
            </a:p>
            <a:p>
              <a:pPr indent="0" lvl="0" marL="0" marR="0" rtl="0" algn="l">
                <a:spcBef>
                  <a:spcPts val="0"/>
                </a:spcBef>
                <a:spcAft>
                  <a:spcPts val="0"/>
                </a:spcAft>
                <a:buNone/>
              </a:pPr>
              <a:r>
                <a:rPr b="0" i="0" lang="en-US" sz="2800" u="none" cap="none" strike="noStrike">
                  <a:solidFill>
                    <a:schemeClr val="lt1"/>
                  </a:solidFill>
                  <a:latin typeface="Trebuchet MS"/>
                  <a:ea typeface="Trebuchet MS"/>
                  <a:cs typeface="Trebuchet MS"/>
                  <a:sym typeface="Trebuchet MS"/>
                </a:rPr>
                <a:t>This PowerPoint 2007 template produces a 36”x48” trifold presentation poster. You can use it to create your research poster and save valuable time placing titles, subtitles, text, and graphics. </a:t>
              </a:r>
              <a:endParaRPr/>
            </a:p>
            <a:p>
              <a:pPr indent="0" lvl="0" marL="0" marR="0" rtl="0" algn="l">
                <a:spcBef>
                  <a:spcPts val="0"/>
                </a:spcBef>
                <a:spcAft>
                  <a:spcPts val="0"/>
                </a:spcAft>
                <a:buNone/>
              </a:pPr>
              <a:r>
                <a:t/>
              </a:r>
              <a:endParaRPr b="0" i="0" sz="2800" u="none" cap="none" strike="noStrike">
                <a:solidFill>
                  <a:schemeClr val="lt1"/>
                </a:solidFill>
                <a:latin typeface="Trebuchet MS"/>
                <a:ea typeface="Trebuchet MS"/>
                <a:cs typeface="Trebuchet MS"/>
                <a:sym typeface="Trebuchet MS"/>
              </a:endParaRPr>
            </a:p>
            <a:p>
              <a:pPr indent="0" lvl="0" marL="0" marR="0" rtl="0" algn="l">
                <a:spcBef>
                  <a:spcPts val="0"/>
                </a:spcBef>
                <a:spcAft>
                  <a:spcPts val="0"/>
                </a:spcAft>
                <a:buNone/>
              </a:pPr>
              <a:r>
                <a:rPr b="0" i="0" lang="en-US" sz="2800" u="none" cap="none" strike="noStrike">
                  <a:solidFill>
                    <a:schemeClr val="lt1"/>
                  </a:solidFill>
                  <a:latin typeface="Trebuchet MS"/>
                  <a:ea typeface="Trebuchet MS"/>
                  <a:cs typeface="Trebuchet MS"/>
                  <a:sym typeface="Trebuchet MS"/>
                </a:rPr>
                <a:t>We provide a series of online tutorials that will guide you through the poster design process and answer your poster production questions. To view our template tutorials, go online to </a:t>
              </a:r>
              <a:r>
                <a:rPr b="1" i="0" lang="en-US" sz="2800" u="none" cap="none" strike="noStrike">
                  <a:solidFill>
                    <a:srgbClr val="FFC000"/>
                  </a:solidFill>
                  <a:latin typeface="Trebuchet MS"/>
                  <a:ea typeface="Trebuchet MS"/>
                  <a:cs typeface="Trebuchet MS"/>
                  <a:sym typeface="Trebuchet MS"/>
                </a:rPr>
                <a:t>PosterPresentations.com</a:t>
              </a:r>
              <a:r>
                <a:rPr b="1" i="0" lang="en-US" sz="2800" u="none" cap="none" strike="noStrike">
                  <a:solidFill>
                    <a:schemeClr val="lt1"/>
                  </a:solidFill>
                  <a:latin typeface="Trebuchet MS"/>
                  <a:ea typeface="Trebuchet MS"/>
                  <a:cs typeface="Trebuchet MS"/>
                  <a:sym typeface="Trebuchet MS"/>
                </a:rPr>
                <a:t> </a:t>
              </a:r>
              <a:r>
                <a:rPr b="0" i="0" lang="en-US" sz="2800" u="none" cap="none" strike="noStrike">
                  <a:solidFill>
                    <a:schemeClr val="lt1"/>
                  </a:solidFill>
                  <a:latin typeface="Trebuchet MS"/>
                  <a:ea typeface="Trebuchet MS"/>
                  <a:cs typeface="Trebuchet MS"/>
                  <a:sym typeface="Trebuchet MS"/>
                </a:rPr>
                <a:t>and click on HELP DESK.</a:t>
              </a:r>
              <a:endParaRPr/>
            </a:p>
            <a:p>
              <a:pPr indent="0" lvl="0" marL="0" marR="0" rtl="0" algn="l">
                <a:spcBef>
                  <a:spcPts val="0"/>
                </a:spcBef>
                <a:spcAft>
                  <a:spcPts val="0"/>
                </a:spcAft>
                <a:buNone/>
              </a:pPr>
              <a:r>
                <a:t/>
              </a:r>
              <a:endParaRPr b="0" i="0" sz="2800" u="none" cap="none" strike="noStrike">
                <a:solidFill>
                  <a:schemeClr val="lt1"/>
                </a:solidFill>
                <a:latin typeface="Trebuchet MS"/>
                <a:ea typeface="Trebuchet MS"/>
                <a:cs typeface="Trebuchet MS"/>
                <a:sym typeface="Trebuchet MS"/>
              </a:endParaRPr>
            </a:p>
            <a:p>
              <a:pPr indent="0" lvl="0" marL="0" marR="0" rtl="0" algn="l">
                <a:spcBef>
                  <a:spcPts val="0"/>
                </a:spcBef>
                <a:spcAft>
                  <a:spcPts val="0"/>
                </a:spcAft>
                <a:buNone/>
              </a:pPr>
              <a:r>
                <a:rPr b="0" i="0" lang="en-US" sz="2800" u="none" cap="none" strike="noStrike">
                  <a:solidFill>
                    <a:schemeClr val="lt1"/>
                  </a:solidFill>
                  <a:latin typeface="Trebuchet MS"/>
                  <a:ea typeface="Trebuchet MS"/>
                  <a:cs typeface="Trebuchet MS"/>
                  <a:sym typeface="Trebuchet MS"/>
                </a:rPr>
                <a:t>When you are ready to print your poster, go online to PosterPresentations.com</a:t>
              </a:r>
              <a:br>
                <a:rPr b="0" i="0" lang="en-US" sz="2800" u="none" cap="none" strike="noStrike">
                  <a:solidFill>
                    <a:schemeClr val="lt1"/>
                  </a:solidFill>
                  <a:latin typeface="Trebuchet MS"/>
                  <a:ea typeface="Trebuchet MS"/>
                  <a:cs typeface="Trebuchet MS"/>
                  <a:sym typeface="Trebuchet MS"/>
                </a:rPr>
              </a:br>
              <a:endParaRPr b="0" i="0" sz="2800" u="none" cap="none" strike="noStrike">
                <a:solidFill>
                  <a:schemeClr val="lt1"/>
                </a:solidFill>
                <a:latin typeface="Trebuchet MS"/>
                <a:ea typeface="Trebuchet MS"/>
                <a:cs typeface="Trebuchet MS"/>
                <a:sym typeface="Trebuchet MS"/>
              </a:endParaRPr>
            </a:p>
            <a:p>
              <a:pPr indent="0" lvl="0" marL="0" marR="0" rtl="0" algn="l">
                <a:spcBef>
                  <a:spcPts val="0"/>
                </a:spcBef>
                <a:spcAft>
                  <a:spcPts val="0"/>
                </a:spcAft>
                <a:buNone/>
              </a:pPr>
              <a:r>
                <a:rPr b="0" i="0" lang="en-US" sz="2800" u="none" cap="none" strike="noStrike">
                  <a:solidFill>
                    <a:schemeClr val="lt1"/>
                  </a:solidFill>
                  <a:latin typeface="Trebuchet MS"/>
                  <a:ea typeface="Trebuchet MS"/>
                  <a:cs typeface="Trebuchet MS"/>
                  <a:sym typeface="Trebuchet MS"/>
                </a:rPr>
                <a:t>Need assistance? Call us at </a:t>
              </a:r>
              <a:r>
                <a:rPr b="0" i="0" lang="en-US" sz="2800" u="none" cap="none" strike="noStrike">
                  <a:solidFill>
                    <a:srgbClr val="FFC000"/>
                  </a:solidFill>
                  <a:latin typeface="Trebuchet MS"/>
                  <a:ea typeface="Trebuchet MS"/>
                  <a:cs typeface="Trebuchet MS"/>
                  <a:sym typeface="Trebuchet MS"/>
                </a:rPr>
                <a:t>1.510.649.3001</a:t>
              </a:r>
              <a:endParaRPr/>
            </a:p>
            <a:p>
              <a:pPr indent="0" lvl="0" marL="0" marR="0" rtl="0" algn="l">
                <a:spcBef>
                  <a:spcPts val="0"/>
                </a:spcBef>
                <a:spcAft>
                  <a:spcPts val="0"/>
                </a:spcAft>
                <a:buNone/>
              </a:pPr>
              <a:r>
                <a:t/>
              </a:r>
              <a:endParaRPr b="1" i="0" sz="3600" u="none" cap="none" strike="noStrike">
                <a:solidFill>
                  <a:srgbClr val="FFFF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4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1" i="0" lang="en-US" sz="4000" u="none" cap="none" strike="noStrike">
                  <a:solidFill>
                    <a:schemeClr val="lt1"/>
                  </a:solidFill>
                  <a:latin typeface="Trebuchet MS"/>
                  <a:ea typeface="Trebuchet MS"/>
                  <a:cs typeface="Trebuchet MS"/>
                  <a:sym typeface="Trebuchet MS"/>
                </a:rPr>
                <a:t>QUICK START</a:t>
              </a:r>
              <a:endParaRPr/>
            </a:p>
            <a:p>
              <a:pPr indent="0" lvl="0" marL="0" marR="0" rtl="0" algn="ctr">
                <a:spcBef>
                  <a:spcPts val="0"/>
                </a:spcBef>
                <a:spcAft>
                  <a:spcPts val="0"/>
                </a:spcAft>
                <a:buNone/>
              </a:pPr>
              <a:r>
                <a:t/>
              </a:r>
              <a:endParaRPr b="1" i="0" sz="32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Zoom in and out</a:t>
              </a:r>
              <a:endParaRPr/>
            </a:p>
            <a:p>
              <a:pPr indent="-1892300" lvl="0" marL="1892300" marR="0" rtl="0" algn="l">
                <a:spcBef>
                  <a:spcPts val="0"/>
                </a:spcBef>
                <a:spcAft>
                  <a:spcPts val="0"/>
                </a:spcAft>
                <a:buNone/>
              </a:pPr>
              <a:r>
                <a:rPr b="0" i="0" lang="en-US" sz="2400" u="none" cap="none" strike="noStrike">
                  <a:solidFill>
                    <a:schemeClr val="lt1"/>
                  </a:solidFill>
                  <a:latin typeface="Trebuchet MS"/>
                  <a:ea typeface="Trebuchet MS"/>
                  <a:cs typeface="Trebuchet MS"/>
                  <a:sym typeface="Trebuchet MS"/>
                </a:rPr>
                <a:t>	</a:t>
              </a:r>
              <a:r>
                <a:rPr b="0" i="0" lang="en-US" sz="2400" u="none" cap="none" strike="noStrike">
                  <a:solidFill>
                    <a:srgbClr val="BFBFBF"/>
                  </a:solidFill>
                  <a:latin typeface="Trebuchet MS"/>
                  <a:ea typeface="Trebuchet MS"/>
                  <a:cs typeface="Trebuchet MS"/>
                  <a:sym typeface="Trebuchet MS"/>
                </a:rPr>
                <a:t>As you work on your poster zoom in and out to the level that is more comfortable to you. </a:t>
              </a:r>
              <a:endParaRPr/>
            </a:p>
            <a:p>
              <a:pPr indent="-1892300" lvl="0" marL="1892300" marR="0" rtl="0" algn="l">
                <a:spcBef>
                  <a:spcPts val="0"/>
                </a:spcBef>
                <a:spcAft>
                  <a:spcPts val="0"/>
                </a:spcAft>
                <a:buNone/>
              </a:pPr>
              <a:r>
                <a:rPr b="1" i="0" lang="en-US" sz="2400" u="none" cap="none" strike="noStrike">
                  <a:solidFill>
                    <a:srgbClr val="BFBFBF"/>
                  </a:solidFill>
                  <a:latin typeface="Trebuchet MS"/>
                  <a:ea typeface="Trebuchet MS"/>
                  <a:cs typeface="Trebuchet MS"/>
                  <a:sym typeface="Trebuchet MS"/>
                </a:rPr>
                <a:t>	</a:t>
              </a:r>
              <a:r>
                <a:rPr b="0" i="0" lang="en-US" sz="2400" u="none" cap="none" strike="noStrike">
                  <a:solidFill>
                    <a:srgbClr val="BFBFBF"/>
                  </a:solidFill>
                  <a:latin typeface="Trebuchet MS"/>
                  <a:ea typeface="Trebuchet MS"/>
                  <a:cs typeface="Trebuchet MS"/>
                  <a:sym typeface="Trebuchet MS"/>
                </a:rPr>
                <a:t>Go to VIEW &gt; ZOOM.</a:t>
              </a:r>
              <a:endParaRPr/>
            </a:p>
            <a:p>
              <a:pPr indent="0" lvl="0" marL="0" marR="0" rtl="0" algn="l">
                <a:spcBef>
                  <a:spcPts val="0"/>
                </a:spcBef>
                <a:spcAft>
                  <a:spcPts val="0"/>
                </a:spcAft>
                <a:buNone/>
              </a:pPr>
              <a:r>
                <a:t/>
              </a:r>
              <a:endParaRPr b="0" i="0" sz="28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Title, Authors, and Affiliations</a:t>
              </a:r>
              <a:endParaRPr/>
            </a:p>
            <a:p>
              <a:pPr indent="0" lvl="0" marL="0"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Start designing your poster by adding the title, the names of the authors, and the affiliated institutions. You can type or paste text into the provided boxes. The template will automatically adjust the size of your text to fit the title box. You can manually override this feature and change the size of your text. </a:t>
              </a:r>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rPr b="1" i="0" lang="en-US" sz="2400" u="none" cap="none" strike="noStrike">
                  <a:solidFill>
                    <a:srgbClr val="FFC000"/>
                  </a:solidFill>
                  <a:latin typeface="Trebuchet MS"/>
                  <a:ea typeface="Trebuchet MS"/>
                  <a:cs typeface="Trebuchet MS"/>
                  <a:sym typeface="Trebuchet MS"/>
                </a:rPr>
                <a:t>TIP: </a:t>
              </a:r>
              <a:r>
                <a:rPr b="0" i="0" lang="en-US" sz="2400" u="none" cap="none" strike="noStrike">
                  <a:solidFill>
                    <a:srgbClr val="BFBFBF"/>
                  </a:solidFill>
                  <a:latin typeface="Trebuchet MS"/>
                  <a:ea typeface="Trebuchet MS"/>
                  <a:cs typeface="Trebuchet MS"/>
                  <a:sym typeface="Trebuchet MS"/>
                </a:rPr>
                <a:t>The font size of your title should be bigger than your name(s) and institution name(s).</a:t>
              </a:r>
              <a:endParaRPr/>
            </a:p>
            <a:p>
              <a:pPr indent="0" lvl="0" marL="0" marR="0" rtl="0" algn="l">
                <a:spcBef>
                  <a:spcPts val="0"/>
                </a:spcBef>
                <a:spcAft>
                  <a:spcPts val="0"/>
                </a:spcAft>
                <a:buNone/>
              </a:pPr>
              <a:br>
                <a:rPr b="1" i="0" lang="en-US" sz="2800" u="none" cap="none" strike="noStrike">
                  <a:solidFill>
                    <a:schemeClr val="lt1"/>
                  </a:solidFill>
                  <a:latin typeface="Trebuchet MS"/>
                  <a:ea typeface="Trebuchet MS"/>
                  <a:cs typeface="Trebuchet MS"/>
                  <a:sym typeface="Trebuchet MS"/>
                </a:rPr>
              </a:br>
              <a:endParaRPr b="1" i="0" sz="28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Adding Logos / Seals</a:t>
              </a:r>
              <a:endParaRPr/>
            </a:p>
            <a:p>
              <a:pPr indent="0" lvl="0" marL="0"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rPr b="1" i="0" lang="en-US" sz="2400" u="none" cap="none" strike="noStrike">
                  <a:solidFill>
                    <a:srgbClr val="FFC000"/>
                  </a:solidFill>
                  <a:latin typeface="Trebuchet MS"/>
                  <a:ea typeface="Trebuchet MS"/>
                  <a:cs typeface="Trebuchet MS"/>
                  <a:sym typeface="Trebuchet MS"/>
                </a:rPr>
                <a:t>TIP: </a:t>
              </a:r>
              <a:r>
                <a:rPr b="0" i="0" lang="en-US" sz="2400" u="none" cap="none" strike="noStrike">
                  <a:solidFill>
                    <a:srgbClr val="BFBFBF"/>
                  </a:solidFill>
                  <a:latin typeface="Trebuchet MS"/>
                  <a:ea typeface="Trebuchet MS"/>
                  <a:cs typeface="Trebuchet MS"/>
                  <a:sym typeface="Trebuchet MS"/>
                </a:rPr>
                <a:t>See if your school’s logo is available on our free poster templates page.</a:t>
              </a:r>
              <a:endParaRPr/>
            </a:p>
            <a:p>
              <a:pPr indent="0" lvl="0" marL="0" marR="0" rtl="0" algn="l">
                <a:spcBef>
                  <a:spcPts val="0"/>
                </a:spcBef>
                <a:spcAft>
                  <a:spcPts val="0"/>
                </a:spcAft>
                <a:buNone/>
              </a:pPr>
              <a:r>
                <a:t/>
              </a:r>
              <a:endParaRPr b="0" i="0" sz="24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Photographs / Graphics</a:t>
              </a:r>
              <a:endParaRPr/>
            </a:p>
            <a:p>
              <a:pPr indent="0" lvl="0" marL="0"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disproportionally.</a:t>
              </a:r>
              <a:endParaRPr/>
            </a:p>
            <a:p>
              <a:pPr indent="0" lvl="0" marL="0" marR="0" rtl="0" algn="l">
                <a:spcBef>
                  <a:spcPts val="0"/>
                </a:spcBef>
                <a:spcAft>
                  <a:spcPts val="0"/>
                </a:spcAft>
                <a:buNone/>
              </a:pPr>
              <a:r>
                <a:t/>
              </a:r>
              <a:endParaRPr b="0" i="0" sz="24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t/>
              </a:r>
              <a:endParaRPr b="1" i="0" sz="2800" u="none" cap="none" strike="noStrike">
                <a:solidFill>
                  <a:srgbClr val="FFC000"/>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Image Quality Check</a:t>
              </a:r>
              <a:endParaRPr/>
            </a:p>
            <a:p>
              <a:pPr indent="0" lvl="0" marL="0"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Zoom in and look at your images at 100% magnification. If they look good they will print well. </a:t>
              </a:r>
              <a:endParaRPr b="0" i="0" sz="2800" u="none" cap="none" strike="noStrike">
                <a:solidFill>
                  <a:schemeClr val="lt1"/>
                </a:solidFill>
                <a:latin typeface="Trebuchet MS"/>
                <a:ea typeface="Trebuchet MS"/>
                <a:cs typeface="Trebuchet MS"/>
                <a:sym typeface="Trebuchet MS"/>
              </a:endParaRPr>
            </a:p>
          </p:txBody>
        </p:sp>
        <p:cxnSp>
          <p:nvCxnSpPr>
            <p:cNvPr id="17" name="Google Shape;17;p1"/>
            <p:cNvCxnSpPr/>
            <p:nvPr/>
          </p:nvCxnSpPr>
          <p:spPr>
            <a:xfrm>
              <a:off x="-11225189" y="8422500"/>
              <a:ext cx="10999746" cy="3341"/>
            </a:xfrm>
            <a:prstGeom prst="straightConnector1">
              <a:avLst/>
            </a:prstGeom>
            <a:noFill/>
            <a:ln cap="flat" cmpd="sng" w="9525">
              <a:solidFill>
                <a:srgbClr val="FFC000"/>
              </a:solidFill>
              <a:prstDash val="solid"/>
              <a:round/>
              <a:headEnd len="sm" w="sm" type="none"/>
              <a:tailEnd len="sm" w="sm" type="none"/>
            </a:ln>
          </p:spPr>
        </p:cxnSp>
        <p:pic>
          <p:nvPicPr>
            <p:cNvPr id="18" name="Google Shape;18;p1"/>
            <p:cNvPicPr preferRelativeResize="0"/>
            <p:nvPr/>
          </p:nvPicPr>
          <p:blipFill rotWithShape="1">
            <a:blip r:embed="rId1">
              <a:alphaModFix/>
            </a:blip>
            <a:srcRect b="0" l="0" r="0" t="0"/>
            <a:stretch/>
          </p:blipFill>
          <p:spPr>
            <a:xfrm>
              <a:off x="-10740740" y="10261718"/>
              <a:ext cx="1597666" cy="1201935"/>
            </a:xfrm>
            <a:prstGeom prst="rect">
              <a:avLst/>
            </a:prstGeom>
            <a:noFill/>
            <a:ln>
              <a:noFill/>
            </a:ln>
          </p:spPr>
        </p:pic>
        <p:pic>
          <p:nvPicPr>
            <p:cNvPr id="19" name="Google Shape;19;p1"/>
            <p:cNvPicPr preferRelativeResize="0"/>
            <p:nvPr/>
          </p:nvPicPr>
          <p:blipFill rotWithShape="1">
            <a:blip r:embed="rId2">
              <a:alphaModFix/>
            </a:blip>
            <a:srcRect b="0" l="0" r="0" t="0"/>
            <a:stretch/>
          </p:blipFill>
          <p:spPr>
            <a:xfrm>
              <a:off x="-10732765" y="15696927"/>
              <a:ext cx="9986808" cy="1053596"/>
            </a:xfrm>
            <a:prstGeom prst="rect">
              <a:avLst/>
            </a:prstGeom>
            <a:noFill/>
            <a:ln>
              <a:noFill/>
            </a:ln>
          </p:spPr>
        </p:pic>
        <p:grpSp>
          <p:nvGrpSpPr>
            <p:cNvPr id="20" name="Google Shape;20;p1"/>
            <p:cNvGrpSpPr/>
            <p:nvPr/>
          </p:nvGrpSpPr>
          <p:grpSpPr>
            <a:xfrm>
              <a:off x="-9744992" y="23540956"/>
              <a:ext cx="7531182" cy="2120440"/>
              <a:chOff x="-4470427" y="11016658"/>
              <a:chExt cx="3470785" cy="974220"/>
            </a:xfrm>
          </p:grpSpPr>
          <p:grpSp>
            <p:nvGrpSpPr>
              <p:cNvPr id="21" name="Google Shape;21;p1"/>
              <p:cNvGrpSpPr/>
              <p:nvPr/>
            </p:nvGrpSpPr>
            <p:grpSpPr>
              <a:xfrm>
                <a:off x="-2783495" y="11060886"/>
                <a:ext cx="624431" cy="893535"/>
                <a:chOff x="-3958697" y="11117435"/>
                <a:chExt cx="779338" cy="1280430"/>
              </a:xfrm>
            </p:grpSpPr>
            <p:pic>
              <p:nvPicPr>
                <p:cNvPr id="22" name="Google Shape;22;p1"/>
                <p:cNvPicPr preferRelativeResize="0"/>
                <p:nvPr/>
              </p:nvPicPr>
              <p:blipFill rotWithShape="1">
                <a:blip r:embed="rId3">
                  <a:alphaModFix/>
                </a:blip>
                <a:srcRect b="0" l="0" r="0" t="0"/>
                <a:stretch/>
              </p:blipFill>
              <p:spPr>
                <a:xfrm>
                  <a:off x="-3948160" y="11117435"/>
                  <a:ext cx="768801" cy="1090857"/>
                </a:xfrm>
                <a:prstGeom prst="rect">
                  <a:avLst/>
                </a:prstGeom>
                <a:noFill/>
                <a:ln>
                  <a:noFill/>
                </a:ln>
              </p:spPr>
            </p:pic>
            <p:sp>
              <p:nvSpPr>
                <p:cNvPr id="23" name="Google Shape;23;p1"/>
                <p:cNvSpPr txBox="1"/>
                <p:nvPr/>
              </p:nvSpPr>
              <p:spPr>
                <a:xfrm>
                  <a:off x="-3958697" y="12114178"/>
                  <a:ext cx="779337" cy="283687"/>
                </a:xfrm>
                <a:prstGeom prst="rect">
                  <a:avLst/>
                </a:prstGeom>
                <a:solidFill>
                  <a:schemeClr val="accent1"/>
                </a:solid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b="1" i="0" lang="en-US" sz="1600" u="none" cap="none" strike="noStrike">
                      <a:solidFill>
                        <a:schemeClr val="dk1"/>
                      </a:solidFill>
                      <a:latin typeface="Calibri"/>
                      <a:ea typeface="Calibri"/>
                      <a:cs typeface="Calibri"/>
                      <a:sym typeface="Calibri"/>
                    </a:rPr>
                    <a:t>ORIGINAL</a:t>
                  </a:r>
                  <a:endParaRPr/>
                </a:p>
              </p:txBody>
            </p:sp>
          </p:grpSp>
          <p:grpSp>
            <p:nvGrpSpPr>
              <p:cNvPr id="24" name="Google Shape;24;p1"/>
              <p:cNvGrpSpPr/>
              <p:nvPr/>
            </p:nvGrpSpPr>
            <p:grpSpPr>
              <a:xfrm>
                <a:off x="-2033159" y="11060889"/>
                <a:ext cx="1033517" cy="893529"/>
                <a:chOff x="-2921738" y="11200127"/>
                <a:chExt cx="1420279" cy="1227904"/>
              </a:xfrm>
            </p:grpSpPr>
            <p:pic>
              <p:nvPicPr>
                <p:cNvPr id="25" name="Google Shape;25;p1"/>
                <p:cNvPicPr preferRelativeResize="0"/>
                <p:nvPr/>
              </p:nvPicPr>
              <p:blipFill rotWithShape="1">
                <a:blip r:embed="rId3">
                  <a:alphaModFix/>
                </a:blip>
                <a:srcRect b="0" l="0" r="0" t="0"/>
                <a:stretch/>
              </p:blipFill>
              <p:spPr>
                <a:xfrm>
                  <a:off x="-2921738" y="11200127"/>
                  <a:ext cx="1420279" cy="1029694"/>
                </a:xfrm>
                <a:prstGeom prst="rect">
                  <a:avLst/>
                </a:prstGeom>
                <a:noFill/>
                <a:ln>
                  <a:noFill/>
                </a:ln>
              </p:spPr>
            </p:pic>
            <p:sp>
              <p:nvSpPr>
                <p:cNvPr id="26" name="Google Shape;26;p1"/>
                <p:cNvSpPr txBox="1"/>
                <p:nvPr/>
              </p:nvSpPr>
              <p:spPr>
                <a:xfrm>
                  <a:off x="-2918991" y="12175418"/>
                  <a:ext cx="1417532" cy="252613"/>
                </a:xfrm>
                <a:prstGeom prst="rect">
                  <a:avLst/>
                </a:prstGeom>
                <a:solidFill>
                  <a:srgbClr val="FF0000"/>
                </a:solidFill>
                <a:ln>
                  <a:noFill/>
                </a:ln>
              </p:spPr>
              <p:txBody>
                <a:bodyPr anchorCtr="0" anchor="t" bIns="91425" lIns="457200" spcFirstLastPara="1" rIns="457200" wrap="square" tIns="91425">
                  <a:noAutofit/>
                </a:bodyPr>
                <a:lstStyle/>
                <a:p>
                  <a:pPr indent="0" lvl="0" marL="0" marR="0" rtl="0" algn="ctr">
                    <a:spcBef>
                      <a:spcPts val="0"/>
                    </a:spcBef>
                    <a:spcAft>
                      <a:spcPts val="0"/>
                    </a:spcAft>
                    <a:buNone/>
                  </a:pPr>
                  <a:r>
                    <a:rPr b="1" i="0" lang="en-US" sz="1400" u="none" cap="none" strike="noStrike">
                      <a:solidFill>
                        <a:schemeClr val="lt1"/>
                      </a:solidFill>
                      <a:latin typeface="Calibri"/>
                      <a:ea typeface="Calibri"/>
                      <a:cs typeface="Calibri"/>
                      <a:sym typeface="Calibri"/>
                    </a:rPr>
                    <a:t>DISTORTED</a:t>
                  </a:r>
                  <a:endParaRPr b="1" i="0" sz="700" u="none" cap="none" strike="noStrike">
                    <a:solidFill>
                      <a:schemeClr val="lt1"/>
                    </a:solidFill>
                    <a:latin typeface="Calibri"/>
                    <a:ea typeface="Calibri"/>
                    <a:cs typeface="Calibri"/>
                    <a:sym typeface="Calibri"/>
                  </a:endParaRPr>
                </a:p>
              </p:txBody>
            </p:sp>
          </p:grpSp>
          <p:pic>
            <p:nvPicPr>
              <p:cNvPr id="27" name="Google Shape;27;p1"/>
              <p:cNvPicPr preferRelativeResize="0"/>
              <p:nvPr/>
            </p:nvPicPr>
            <p:blipFill rotWithShape="1">
              <a:blip r:embed="rId4">
                <a:alphaModFix/>
              </a:blip>
              <a:srcRect b="0" l="0" r="0" t="0"/>
              <a:stretch/>
            </p:blipFill>
            <p:spPr>
              <a:xfrm>
                <a:off x="-4470427" y="11016658"/>
                <a:ext cx="1098742" cy="847761"/>
              </a:xfrm>
              <a:prstGeom prst="rect">
                <a:avLst/>
              </a:prstGeom>
              <a:noFill/>
              <a:ln>
                <a:noFill/>
              </a:ln>
            </p:spPr>
          </p:pic>
          <p:sp>
            <p:nvSpPr>
              <p:cNvPr id="28" name="Google Shape;28;p1"/>
              <p:cNvSpPr txBox="1"/>
              <p:nvPr/>
            </p:nvSpPr>
            <p:spPr>
              <a:xfrm>
                <a:off x="-4440600" y="11665645"/>
                <a:ext cx="1035685" cy="325233"/>
              </a:xfrm>
              <a:prstGeom prst="rect">
                <a:avLst/>
              </a:prstGeom>
              <a:noFill/>
              <a:ln>
                <a:noFill/>
              </a:ln>
            </p:spPr>
            <p:txBody>
              <a:bodyPr anchorCtr="0" anchor="t" bIns="0" lIns="457200" spcFirstLastPara="1" rIns="457200" wrap="square" tIns="457200">
                <a:noAutofit/>
              </a:bodyPr>
              <a:lstStyle/>
              <a:p>
                <a:pPr indent="0" lvl="0" marL="0" marR="0" rtl="0" algn="ctr">
                  <a:spcBef>
                    <a:spcPts val="0"/>
                  </a:spcBef>
                  <a:spcAft>
                    <a:spcPts val="0"/>
                  </a:spcAft>
                  <a:buNone/>
                </a:pPr>
                <a:r>
                  <a:rPr b="0" i="0" lang="en-US" sz="1600" u="none" cap="none" strike="noStrike">
                    <a:solidFill>
                      <a:schemeClr val="lt1"/>
                    </a:solidFill>
                    <a:latin typeface="Calibri"/>
                    <a:ea typeface="Calibri"/>
                    <a:cs typeface="Calibri"/>
                    <a:sym typeface="Calibri"/>
                  </a:rPr>
                  <a:t>Corner handles</a:t>
                </a:r>
                <a:endParaRPr b="0" i="0" sz="1600" u="none" cap="none" strike="noStrike">
                  <a:solidFill>
                    <a:schemeClr val="lt1"/>
                  </a:solidFill>
                  <a:latin typeface="Calibri"/>
                  <a:ea typeface="Calibri"/>
                  <a:cs typeface="Calibri"/>
                  <a:sym typeface="Calibri"/>
                </a:endParaRPr>
              </a:p>
            </p:txBody>
          </p:sp>
        </p:grpSp>
        <p:grpSp>
          <p:nvGrpSpPr>
            <p:cNvPr id="29" name="Google Shape;29;p1"/>
            <p:cNvGrpSpPr/>
            <p:nvPr/>
          </p:nvGrpSpPr>
          <p:grpSpPr>
            <a:xfrm>
              <a:off x="-10398794" y="27751410"/>
              <a:ext cx="9323012" cy="2453250"/>
              <a:chOff x="-4754996" y="12734136"/>
              <a:chExt cx="4296559" cy="1127128"/>
            </a:xfrm>
          </p:grpSpPr>
          <p:pic>
            <p:nvPicPr>
              <p:cNvPr id="30" name="Google Shape;30;p1"/>
              <p:cNvPicPr preferRelativeResize="0"/>
              <p:nvPr/>
            </p:nvPicPr>
            <p:blipFill rotWithShape="1">
              <a:blip r:embed="rId5">
                <a:alphaModFix/>
              </a:blip>
              <a:srcRect b="0" l="0" r="0" t="0"/>
              <a:stretch/>
            </p:blipFill>
            <p:spPr>
              <a:xfrm>
                <a:off x="-4533347" y="12734142"/>
                <a:ext cx="1828800" cy="1117600"/>
              </a:xfrm>
              <a:prstGeom prst="rect">
                <a:avLst/>
              </a:prstGeom>
              <a:noFill/>
              <a:ln>
                <a:noFill/>
              </a:ln>
            </p:spPr>
          </p:pic>
          <p:pic>
            <p:nvPicPr>
              <p:cNvPr id="31" name="Google Shape;31;p1"/>
              <p:cNvPicPr preferRelativeResize="0"/>
              <p:nvPr/>
            </p:nvPicPr>
            <p:blipFill rotWithShape="1">
              <a:blip r:embed="rId6">
                <a:alphaModFix/>
              </a:blip>
              <a:srcRect b="0" l="0" r="0" t="0"/>
              <a:stretch/>
            </p:blipFill>
            <p:spPr>
              <a:xfrm>
                <a:off x="-2456641" y="12737835"/>
                <a:ext cx="1828800" cy="1117600"/>
              </a:xfrm>
              <a:prstGeom prst="rect">
                <a:avLst/>
              </a:prstGeom>
              <a:noFill/>
              <a:ln>
                <a:noFill/>
              </a:ln>
            </p:spPr>
          </p:pic>
          <p:sp>
            <p:nvSpPr>
              <p:cNvPr id="32" name="Google Shape;32;p1"/>
              <p:cNvSpPr txBox="1"/>
              <p:nvPr/>
            </p:nvSpPr>
            <p:spPr>
              <a:xfrm rot="-5400000">
                <a:off x="-5235785" y="13214925"/>
                <a:ext cx="1117601" cy="156024"/>
              </a:xfrm>
              <a:prstGeom prst="rect">
                <a:avLst/>
              </a:prstGeom>
              <a:noFill/>
              <a:ln>
                <a:noFill/>
              </a:ln>
            </p:spPr>
            <p:txBody>
              <a:bodyPr anchorCtr="0" anchor="t" bIns="0" lIns="91425" spcFirstLastPara="1" rIns="91425" wrap="square" tIns="91425">
                <a:noAutofit/>
              </a:bodyPr>
              <a:lstStyle/>
              <a:p>
                <a:pPr indent="0" lvl="0" marL="0" marR="0" rtl="0" algn="ctr">
                  <a:spcBef>
                    <a:spcPts val="0"/>
                  </a:spcBef>
                  <a:spcAft>
                    <a:spcPts val="0"/>
                  </a:spcAft>
                  <a:buNone/>
                </a:pPr>
                <a:r>
                  <a:rPr b="0" i="0" lang="en-US" sz="1600" u="none" cap="none" strike="noStrike">
                    <a:solidFill>
                      <a:srgbClr val="92D050"/>
                    </a:solidFill>
                    <a:latin typeface="Calibri"/>
                    <a:ea typeface="Calibri"/>
                    <a:cs typeface="Calibri"/>
                    <a:sym typeface="Calibri"/>
                  </a:rPr>
                  <a:t>Good </a:t>
                </a:r>
                <a:r>
                  <a:rPr b="0" i="0" lang="en-US" sz="1600" u="none" cap="none" strike="noStrike">
                    <a:solidFill>
                      <a:schemeClr val="lt1"/>
                    </a:solidFill>
                    <a:latin typeface="Calibri"/>
                    <a:ea typeface="Calibri"/>
                    <a:cs typeface="Calibri"/>
                    <a:sym typeface="Calibri"/>
                  </a:rPr>
                  <a:t>printing quality</a:t>
                </a:r>
                <a:endParaRPr b="0" i="0" sz="1600" u="none" cap="none" strike="noStrike">
                  <a:solidFill>
                    <a:schemeClr val="lt1"/>
                  </a:solidFill>
                  <a:latin typeface="Calibri"/>
                  <a:ea typeface="Calibri"/>
                  <a:cs typeface="Calibri"/>
                  <a:sym typeface="Calibri"/>
                </a:endParaRPr>
              </a:p>
            </p:txBody>
          </p:sp>
          <p:sp>
            <p:nvSpPr>
              <p:cNvPr id="33" name="Google Shape;33;p1"/>
              <p:cNvSpPr txBox="1"/>
              <p:nvPr/>
            </p:nvSpPr>
            <p:spPr>
              <a:xfrm rot="-5400000">
                <a:off x="-1095250" y="13224452"/>
                <a:ext cx="1117601" cy="156024"/>
              </a:xfrm>
              <a:prstGeom prst="rect">
                <a:avLst/>
              </a:prstGeom>
              <a:noFill/>
              <a:ln>
                <a:noFill/>
              </a:ln>
            </p:spPr>
            <p:txBody>
              <a:bodyPr anchorCtr="0" anchor="t" bIns="0" lIns="91425" spcFirstLastPara="1" rIns="91425" wrap="square" tIns="91425">
                <a:noAutofit/>
              </a:bodyPr>
              <a:lstStyle/>
              <a:p>
                <a:pPr indent="0" lvl="0" marL="0" marR="0" rtl="0" algn="ctr">
                  <a:spcBef>
                    <a:spcPts val="0"/>
                  </a:spcBef>
                  <a:spcAft>
                    <a:spcPts val="0"/>
                  </a:spcAft>
                  <a:buNone/>
                </a:pPr>
                <a:r>
                  <a:rPr b="0" i="0" lang="en-US" sz="1600" u="none" cap="none" strike="noStrike">
                    <a:solidFill>
                      <a:srgbClr val="FF0000"/>
                    </a:solidFill>
                    <a:latin typeface="Calibri"/>
                    <a:ea typeface="Calibri"/>
                    <a:cs typeface="Calibri"/>
                    <a:sym typeface="Calibri"/>
                  </a:rPr>
                  <a:t>Bad </a:t>
                </a:r>
                <a:r>
                  <a:rPr b="0" i="0" lang="en-US" sz="1600" u="none" cap="none" strike="noStrike">
                    <a:solidFill>
                      <a:schemeClr val="lt1"/>
                    </a:solidFill>
                    <a:latin typeface="Calibri"/>
                    <a:ea typeface="Calibri"/>
                    <a:cs typeface="Calibri"/>
                    <a:sym typeface="Calibri"/>
                  </a:rPr>
                  <a:t>printing quality</a:t>
                </a:r>
                <a:endParaRPr/>
              </a:p>
            </p:txBody>
          </p:sp>
        </p:grpSp>
      </p:grpSp>
      <p:grpSp>
        <p:nvGrpSpPr>
          <p:cNvPr id="34" name="Google Shape;34;p1"/>
          <p:cNvGrpSpPr/>
          <p:nvPr/>
        </p:nvGrpSpPr>
        <p:grpSpPr>
          <a:xfrm>
            <a:off x="44157838" y="-55065"/>
            <a:ext cx="11062139" cy="32973464"/>
            <a:chOff x="44157838" y="-55065"/>
            <a:chExt cx="11062139" cy="32973464"/>
          </a:xfrm>
        </p:grpSpPr>
        <p:sp>
          <p:nvSpPr>
            <p:cNvPr id="35" name="Google Shape;35;p1"/>
            <p:cNvSpPr/>
            <p:nvPr/>
          </p:nvSpPr>
          <p:spPr>
            <a:xfrm>
              <a:off x="44157838" y="-55065"/>
              <a:ext cx="11062139" cy="32973464"/>
            </a:xfrm>
            <a:prstGeom prst="rect">
              <a:avLst/>
            </a:prstGeom>
            <a:solidFill>
              <a:srgbClr val="0C0C0C"/>
            </a:solidFill>
            <a:ln>
              <a:noFill/>
            </a:ln>
          </p:spPr>
          <p:txBody>
            <a:bodyPr anchorCtr="0" anchor="t" bIns="0" lIns="457200" spcFirstLastPara="1" rIns="457200" wrap="square" tIns="457200">
              <a:noAutofit/>
            </a:bodyPr>
            <a:lstStyle/>
            <a:p>
              <a:pPr indent="0" lvl="0" marL="0" marR="0" rtl="0" algn="ctr">
                <a:spcBef>
                  <a:spcPts val="0"/>
                </a:spcBef>
                <a:spcAft>
                  <a:spcPts val="0"/>
                </a:spcAft>
                <a:buNone/>
              </a:pPr>
              <a:r>
                <a:rPr b="1" i="0" lang="en-US" sz="4000" u="none" cap="none" strike="noStrike">
                  <a:solidFill>
                    <a:schemeClr val="lt1"/>
                  </a:solidFill>
                  <a:latin typeface="Trebuchet MS"/>
                  <a:ea typeface="Trebuchet MS"/>
                  <a:cs typeface="Trebuchet MS"/>
                  <a:sym typeface="Trebuchet MS"/>
                </a:rPr>
                <a:t>QUICK START (cont.)</a:t>
              </a:r>
              <a:endParaRPr/>
            </a:p>
            <a:p>
              <a:pPr indent="0" lvl="0" marL="0" marR="0" rtl="0" algn="ctr">
                <a:spcBef>
                  <a:spcPts val="0"/>
                </a:spcBef>
                <a:spcAft>
                  <a:spcPts val="0"/>
                </a:spcAft>
                <a:buNone/>
              </a:pPr>
              <a:r>
                <a:t/>
              </a:r>
              <a:endParaRPr b="1" i="0" sz="3600" u="none" cap="none" strike="noStrike">
                <a:solidFill>
                  <a:schemeClr val="lt1"/>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How to change the template color theme</a:t>
              </a:r>
              <a:endParaRPr/>
            </a:p>
            <a:p>
              <a:pPr indent="0" lvl="2"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You can easily change the color theme of your poster by going to the DESIGN menu, click on COLORS, and choose the color theme of your choice. You can also create your own color theme.</a:t>
              </a:r>
              <a:endParaRPr/>
            </a:p>
            <a:p>
              <a:pPr indent="0" lvl="2" marL="0" marR="0" rtl="0" algn="l">
                <a:lnSpc>
                  <a:spcPct val="100000"/>
                </a:lnSpc>
                <a:spcBef>
                  <a:spcPts val="0"/>
                </a:spcBef>
                <a:spcAft>
                  <a:spcPts val="0"/>
                </a:spcAft>
                <a:buClr>
                  <a:schemeClr val="lt1"/>
                </a:buClr>
                <a:buSzPts val="2400"/>
                <a:buFont typeface="Calibri"/>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You can also manually change the color of your background by going to VIEW &gt; SLIDE MASTER.  After you finish working on the master be sure to go to VIEW &gt; NORMAL to continue working on your poster.</a:t>
              </a:r>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How to add Text</a:t>
              </a:r>
              <a:endParaRPr/>
            </a:p>
            <a:p>
              <a:pPr indent="0" lvl="2" marL="3265488"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The template comes with a number of pre-formatted placeholders for headers and text blocks. You can add more blocks by copying and pasting the existing ones or by adding a text box from the HOME menu. </a:t>
              </a:r>
              <a:endParaRPr/>
            </a:p>
            <a:p>
              <a:pPr indent="0" lvl="2" marL="1518341"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 </a:t>
              </a:r>
              <a:r>
                <a:rPr b="1" i="0" lang="en-US" sz="3200" u="none" cap="none" strike="noStrike">
                  <a:solidFill>
                    <a:srgbClr val="FFC000"/>
                  </a:solidFill>
                  <a:latin typeface="Trebuchet MS"/>
                  <a:ea typeface="Trebuchet MS"/>
                  <a:cs typeface="Trebuchet MS"/>
                  <a:sym typeface="Trebuchet MS"/>
                </a:rPr>
                <a:t>Text size</a:t>
              </a:r>
              <a:endParaRPr/>
            </a:p>
            <a:p>
              <a:pPr indent="0" lvl="0"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Adjust the size of your text based on how much content you have to present. The default template text offers a good starting point. Follow the conference requirements.</a:t>
              </a:r>
              <a:endParaRPr b="0" i="0" sz="2400" u="none" cap="none" strike="noStrike">
                <a:solidFill>
                  <a:srgbClr val="BFBFBF"/>
                </a:solidFill>
                <a:latin typeface="Trebuchet MS"/>
                <a:ea typeface="Trebuchet MS"/>
                <a:cs typeface="Trebuchet MS"/>
                <a:sym typeface="Trebuchet MS"/>
              </a:endParaRPr>
            </a:p>
            <a:p>
              <a:pPr indent="0" lvl="2" marL="1518341"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spcBef>
                  <a:spcPts val="0"/>
                </a:spcBef>
                <a:spcAft>
                  <a:spcPts val="0"/>
                </a:spcAft>
                <a:buNone/>
              </a:pPr>
              <a:r>
                <a:rPr b="1" i="0" lang="en-US" sz="3200" u="none" cap="none" strike="noStrike">
                  <a:solidFill>
                    <a:srgbClr val="FFC000"/>
                  </a:solidFill>
                  <a:latin typeface="Trebuchet MS"/>
                  <a:ea typeface="Trebuchet MS"/>
                  <a:cs typeface="Trebuchet MS"/>
                  <a:sym typeface="Trebuchet MS"/>
                </a:rPr>
                <a:t>How to add Tables</a:t>
              </a:r>
              <a:endParaRPr/>
            </a:p>
            <a:p>
              <a:pPr indent="0" lvl="1" marL="1730375"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To add a table from scratch go to the INSERT menu and </a:t>
              </a:r>
              <a:br>
                <a:rPr b="0" i="0" lang="en-US" sz="2400" u="none" cap="none" strike="noStrike">
                  <a:solidFill>
                    <a:srgbClr val="BFBFBF"/>
                  </a:solidFill>
                  <a:latin typeface="Trebuchet MS"/>
                  <a:ea typeface="Trebuchet MS"/>
                  <a:cs typeface="Trebuchet MS"/>
                  <a:sym typeface="Trebuchet MS"/>
                </a:rPr>
              </a:br>
              <a:r>
                <a:rPr b="0" i="0" lang="en-US" sz="2400" u="none" cap="none" strike="noStrike">
                  <a:solidFill>
                    <a:srgbClr val="BFBFBF"/>
                  </a:solidFill>
                  <a:latin typeface="Trebuchet MS"/>
                  <a:ea typeface="Trebuchet MS"/>
                  <a:cs typeface="Trebuchet MS"/>
                  <a:sym typeface="Trebuchet MS"/>
                </a:rPr>
                <a:t>click on TABLE. A drop-down box will help you select rows and columns. </a:t>
              </a:r>
              <a:endParaRPr/>
            </a:p>
            <a:p>
              <a:pPr indent="0" lvl="0" marL="0" marR="0" rtl="0" algn="l">
                <a:spcBef>
                  <a:spcPts val="0"/>
                </a:spcBef>
                <a:spcAft>
                  <a:spcPts val="0"/>
                </a:spcAft>
                <a:buNone/>
              </a:pPr>
              <a:r>
                <a:rPr b="0" i="0" lang="en-US" sz="2400" u="none" cap="none" strike="noStrike">
                  <a:solidFill>
                    <a:srgbClr val="BFBFBF"/>
                  </a:solidFill>
                  <a:latin typeface="Trebuchet MS"/>
                  <a:ea typeface="Trebuchet MS"/>
                  <a:cs typeface="Trebuchet MS"/>
                  <a:sym typeface="Trebuchet MS"/>
                </a:rPr>
                <a:t>You can also copy and a paste a table from Word or another PowerPoint document. A pasted table may need to be re-formatted by RIGHT-CLICK &gt; FORMAT SHAPE, TEXT BOX, Margins.</a:t>
              </a:r>
              <a:endParaRPr/>
            </a:p>
            <a:p>
              <a:pPr indent="0" lvl="0" marL="0" marR="0" rtl="0" algn="l">
                <a:spcBef>
                  <a:spcPts val="0"/>
                </a:spcBef>
                <a:spcAft>
                  <a:spcPts val="0"/>
                </a:spcAft>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FFC000"/>
                </a:buClr>
                <a:buSzPts val="3200"/>
                <a:buFont typeface="Trebuchet MS"/>
                <a:buNone/>
              </a:pPr>
              <a:r>
                <a:rPr b="1" i="0" lang="en-US" sz="3200" u="none" cap="none" strike="noStrike">
                  <a:solidFill>
                    <a:srgbClr val="FFC000"/>
                  </a:solidFill>
                  <a:latin typeface="Trebuchet MS"/>
                  <a:ea typeface="Trebuchet MS"/>
                  <a:cs typeface="Trebuchet MS"/>
                  <a:sym typeface="Trebuchet MS"/>
                </a:rPr>
                <a:t>Graphs / Charts</a:t>
              </a:r>
              <a:endParaRPr/>
            </a:p>
            <a:p>
              <a:pPr indent="0" lvl="0"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You can simply copy and paste charts and graphs from Excel or Word. Some reformatting may be required depending on how the original document has been created.</a:t>
              </a:r>
              <a:endParaRPr/>
            </a:p>
            <a:p>
              <a:pPr indent="0" lvl="0" marL="0" marR="0" rtl="0" algn="l">
                <a:lnSpc>
                  <a:spcPct val="100000"/>
                </a:lnSpc>
                <a:spcBef>
                  <a:spcPts val="0"/>
                </a:spcBef>
                <a:spcAft>
                  <a:spcPts val="0"/>
                </a:spcAft>
                <a:buClr>
                  <a:schemeClr val="lt1"/>
                </a:buClr>
                <a:buSzPts val="2400"/>
                <a:buFont typeface="Calibri"/>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FFC000"/>
                </a:buClr>
                <a:buSzPts val="3200"/>
                <a:buFont typeface="Trebuchet MS"/>
                <a:buNone/>
              </a:pPr>
              <a:r>
                <a:rPr b="1" i="0" lang="en-US" sz="3200" u="none" cap="none" strike="noStrike">
                  <a:solidFill>
                    <a:srgbClr val="FFC000"/>
                  </a:solidFill>
                  <a:latin typeface="Trebuchet MS"/>
                  <a:ea typeface="Trebuchet MS"/>
                  <a:cs typeface="Trebuchet MS"/>
                  <a:sym typeface="Trebuchet MS"/>
                </a:rPr>
                <a:t>How to change the column configuration</a:t>
              </a:r>
              <a:endParaRPr/>
            </a:p>
            <a:p>
              <a:pPr indent="0" lvl="0"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RIGHT-CLICK on the poster background and select LAYOUT to see the column options available for this template. The poster columns can also be customized on the Master. VIEW &gt; MASTER.</a:t>
              </a:r>
              <a:endParaRPr/>
            </a:p>
            <a:p>
              <a:pPr indent="0" lvl="0" marL="0" marR="0" rtl="0" algn="ctr">
                <a:lnSpc>
                  <a:spcPct val="100000"/>
                </a:lnSpc>
                <a:spcBef>
                  <a:spcPts val="0"/>
                </a:spcBef>
                <a:spcAft>
                  <a:spcPts val="0"/>
                </a:spcAft>
                <a:buClr>
                  <a:schemeClr val="lt1"/>
                </a:buClr>
                <a:buSzPts val="3200"/>
                <a:buFont typeface="Calibri"/>
                <a:buNone/>
              </a:pPr>
              <a:r>
                <a:t/>
              </a:r>
              <a:endParaRPr b="1" i="0" sz="3200" u="none" cap="none" strike="noStrike">
                <a:solidFill>
                  <a:srgbClr val="FFC000"/>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FFC000"/>
                </a:buClr>
                <a:buSzPts val="3200"/>
                <a:buFont typeface="Trebuchet MS"/>
                <a:buNone/>
              </a:pPr>
              <a:r>
                <a:rPr b="1" i="0" lang="en-US" sz="3200" u="none" cap="none" strike="noStrike">
                  <a:solidFill>
                    <a:srgbClr val="FFC000"/>
                  </a:solidFill>
                  <a:latin typeface="Trebuchet MS"/>
                  <a:ea typeface="Trebuchet MS"/>
                  <a:cs typeface="Trebuchet MS"/>
                  <a:sym typeface="Trebuchet MS"/>
                </a:rPr>
                <a:t>How to remove the info bars</a:t>
              </a:r>
              <a:endParaRPr/>
            </a:p>
            <a:p>
              <a:pPr indent="0" lvl="0"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endParaRPr/>
            </a:p>
            <a:p>
              <a:pPr indent="0" lvl="0" marL="0" marR="0" rtl="0" algn="l">
                <a:lnSpc>
                  <a:spcPct val="100000"/>
                </a:lnSpc>
                <a:spcBef>
                  <a:spcPts val="0"/>
                </a:spcBef>
                <a:spcAft>
                  <a:spcPts val="0"/>
                </a:spcAft>
                <a:buClr>
                  <a:schemeClr val="lt1"/>
                </a:buClr>
                <a:buSzPts val="2400"/>
                <a:buFont typeface="Calibri"/>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FFC000"/>
                </a:buClr>
                <a:buSzPts val="3200"/>
                <a:buFont typeface="Trebuchet MS"/>
                <a:buNone/>
              </a:pPr>
              <a:r>
                <a:rPr b="1" i="0" lang="en-US" sz="3200" u="none" cap="none" strike="noStrike">
                  <a:solidFill>
                    <a:srgbClr val="FFC000"/>
                  </a:solidFill>
                  <a:latin typeface="Trebuchet MS"/>
                  <a:ea typeface="Trebuchet MS"/>
                  <a:cs typeface="Trebuchet MS"/>
                  <a:sym typeface="Trebuchet MS"/>
                </a:rPr>
                <a:t>Save your work</a:t>
              </a:r>
              <a:endParaRPr/>
            </a:p>
            <a:p>
              <a:pPr indent="0" lvl="0"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Save your template as a PowerPoint document. For printing, save as PowerPoint or “Print-quality” PDF.</a:t>
              </a:r>
              <a:endParaRPr/>
            </a:p>
            <a:p>
              <a:pPr indent="0" lvl="0" marL="0" marR="0" rtl="0" algn="l">
                <a:lnSpc>
                  <a:spcPct val="100000"/>
                </a:lnSpc>
                <a:spcBef>
                  <a:spcPts val="0"/>
                </a:spcBef>
                <a:spcAft>
                  <a:spcPts val="0"/>
                </a:spcAft>
                <a:buClr>
                  <a:schemeClr val="lt1"/>
                </a:buClr>
                <a:buSzPts val="2400"/>
                <a:buFont typeface="Calibri"/>
                <a:buNone/>
              </a:pPr>
              <a:r>
                <a:t/>
              </a:r>
              <a:endParaRPr b="0" i="0" sz="2400" u="none" cap="none" strike="noStrike">
                <a:solidFill>
                  <a:srgbClr val="BFBFBF"/>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FFC000"/>
                </a:buClr>
                <a:buSzPts val="3200"/>
                <a:buFont typeface="Trebuchet MS"/>
                <a:buNone/>
              </a:pPr>
              <a:r>
                <a:rPr b="1" i="0" lang="en-US" sz="3200" u="none" cap="none" strike="noStrike">
                  <a:solidFill>
                    <a:srgbClr val="FFC000"/>
                  </a:solidFill>
                  <a:latin typeface="Trebuchet MS"/>
                  <a:ea typeface="Trebuchet MS"/>
                  <a:cs typeface="Trebuchet MS"/>
                  <a:sym typeface="Trebuchet MS"/>
                </a:rPr>
                <a:t>Print your poster</a:t>
              </a:r>
              <a:endParaRPr/>
            </a:p>
            <a:p>
              <a:pPr indent="0" lvl="0" marL="0" marR="0" rtl="0" algn="l">
                <a:lnSpc>
                  <a:spcPct val="100000"/>
                </a:lnSpc>
                <a:spcBef>
                  <a:spcPts val="0"/>
                </a:spcBef>
                <a:spcAft>
                  <a:spcPts val="0"/>
                </a:spcAft>
                <a:buClr>
                  <a:srgbClr val="BFBFBF"/>
                </a:buClr>
                <a:buSzPts val="2400"/>
                <a:buFont typeface="Trebuchet MS"/>
                <a:buNone/>
              </a:pPr>
              <a:r>
                <a:rPr b="0" i="0" lang="en-US" sz="2400" u="none" cap="none" strike="noStrike">
                  <a:solidFill>
                    <a:srgbClr val="BFBFBF"/>
                  </a:solidFill>
                  <a:latin typeface="Trebuchet MS"/>
                  <a:ea typeface="Trebuchet MS"/>
                  <a:cs typeface="Trebuchet MS"/>
                  <a:sym typeface="Trebuchet MS"/>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endParaRPr/>
            </a:p>
            <a:p>
              <a:pPr indent="0" lvl="0" marL="0" marR="0" rtl="0" algn="l">
                <a:lnSpc>
                  <a:spcPct val="100000"/>
                </a:lnSpc>
                <a:spcBef>
                  <a:spcPts val="0"/>
                </a:spcBef>
                <a:spcAft>
                  <a:spcPts val="0"/>
                </a:spcAft>
                <a:buClr>
                  <a:schemeClr val="lt1"/>
                </a:buClr>
                <a:buSzPts val="2800"/>
                <a:buFont typeface="Calibri"/>
                <a:buNone/>
              </a:pPr>
              <a:r>
                <a:t/>
              </a:r>
              <a:endParaRPr b="0" i="0" sz="2800" u="none" cap="none" strike="noStrike">
                <a:solidFill>
                  <a:srgbClr val="BFBFBF"/>
                </a:solidFill>
                <a:latin typeface="Trebuchet MS"/>
                <a:ea typeface="Trebuchet MS"/>
                <a:cs typeface="Trebuchet MS"/>
                <a:sym typeface="Trebuchet MS"/>
              </a:endParaRPr>
            </a:p>
          </p:txBody>
        </p:sp>
        <p:pic>
          <p:nvPicPr>
            <p:cNvPr id="36" name="Google Shape;36;p1"/>
            <p:cNvPicPr preferRelativeResize="0"/>
            <p:nvPr/>
          </p:nvPicPr>
          <p:blipFill rotWithShape="1">
            <a:blip r:embed="rId7">
              <a:alphaModFix/>
            </a:blip>
            <a:srcRect b="0" l="0" r="0" t="0"/>
            <a:stretch/>
          </p:blipFill>
          <p:spPr>
            <a:xfrm>
              <a:off x="46915678" y="3349444"/>
              <a:ext cx="5586150" cy="2063772"/>
            </a:xfrm>
            <a:prstGeom prst="rect">
              <a:avLst/>
            </a:prstGeom>
            <a:noFill/>
            <a:ln>
              <a:noFill/>
            </a:ln>
          </p:spPr>
        </p:pic>
        <p:pic>
          <p:nvPicPr>
            <p:cNvPr id="37" name="Google Shape;37;p1"/>
            <p:cNvPicPr preferRelativeResize="0"/>
            <p:nvPr/>
          </p:nvPicPr>
          <p:blipFill rotWithShape="1">
            <a:blip r:embed="rId8">
              <a:alphaModFix/>
            </a:blip>
            <a:srcRect b="0" l="0" r="0" t="0"/>
            <a:stretch/>
          </p:blipFill>
          <p:spPr>
            <a:xfrm>
              <a:off x="44621819" y="7740040"/>
              <a:ext cx="2969584" cy="1370577"/>
            </a:xfrm>
            <a:prstGeom prst="rect">
              <a:avLst/>
            </a:prstGeom>
            <a:noFill/>
            <a:ln>
              <a:noFill/>
            </a:ln>
          </p:spPr>
        </p:pic>
        <p:pic>
          <p:nvPicPr>
            <p:cNvPr id="38" name="Google Shape;38;p1"/>
            <p:cNvPicPr preferRelativeResize="0"/>
            <p:nvPr/>
          </p:nvPicPr>
          <p:blipFill rotWithShape="1">
            <a:blip r:embed="rId9">
              <a:alphaModFix/>
            </a:blip>
            <a:srcRect b="0" l="0" r="0" t="0"/>
            <a:stretch/>
          </p:blipFill>
          <p:spPr>
            <a:xfrm>
              <a:off x="44629619" y="12347263"/>
              <a:ext cx="1482266" cy="992162"/>
            </a:xfrm>
            <a:prstGeom prst="rect">
              <a:avLst/>
            </a:prstGeom>
            <a:noFill/>
            <a:ln>
              <a:noFill/>
            </a:ln>
          </p:spPr>
        </p:pic>
        <p:grpSp>
          <p:nvGrpSpPr>
            <p:cNvPr id="39" name="Google Shape;39;p1"/>
            <p:cNvGrpSpPr/>
            <p:nvPr/>
          </p:nvGrpSpPr>
          <p:grpSpPr>
            <a:xfrm>
              <a:off x="44487209" y="29414562"/>
              <a:ext cx="10354213" cy="1265612"/>
              <a:chOff x="44200453" y="28362388"/>
              <a:chExt cx="9771398" cy="1090622"/>
            </a:xfrm>
          </p:grpSpPr>
          <p:sp>
            <p:nvSpPr>
              <p:cNvPr id="40" name="Google Shape;40;p1"/>
              <p:cNvSpPr/>
              <p:nvPr/>
            </p:nvSpPr>
            <p:spPr>
              <a:xfrm>
                <a:off x="44200453" y="28362388"/>
                <a:ext cx="9771398" cy="1090622"/>
              </a:xfrm>
              <a:prstGeom prst="roundRect">
                <a:avLst>
                  <a:gd fmla="val 16667"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600" u="none" cap="none" strike="noStrike">
                  <a:solidFill>
                    <a:schemeClr val="lt1"/>
                  </a:solidFill>
                  <a:latin typeface="Calibri"/>
                  <a:ea typeface="Calibri"/>
                  <a:cs typeface="Calibri"/>
                  <a:sym typeface="Calibri"/>
                </a:endParaRPr>
              </a:p>
            </p:txBody>
          </p:sp>
          <p:pic>
            <p:nvPicPr>
              <p:cNvPr descr="http://t2.gstatic.com/images?q=tbn:ANd9GcR4APHC6TT9w54M2zn_pvCiBxUNcspYPoVxirLRphBoJabfSvu7zw" id="41" name="Google Shape;41;p1">
                <a:hlinkClick r:id="rId10"/>
              </p:cNvPr>
              <p:cNvPicPr preferRelativeResize="0"/>
              <p:nvPr/>
            </p:nvPicPr>
            <p:blipFill rotWithShape="1">
              <a:blip r:embed="rId11">
                <a:alphaModFix/>
              </a:blip>
              <a:srcRect b="0" l="0" r="0" t="0"/>
              <a:stretch/>
            </p:blipFill>
            <p:spPr>
              <a:xfrm>
                <a:off x="44326394" y="28460719"/>
                <a:ext cx="914401" cy="914399"/>
              </a:xfrm>
              <a:prstGeom prst="rect">
                <a:avLst/>
              </a:prstGeom>
              <a:noFill/>
              <a:ln>
                <a:noFill/>
              </a:ln>
            </p:spPr>
          </p:pic>
          <p:sp>
            <p:nvSpPr>
              <p:cNvPr id="42" name="Google Shape;42;p1"/>
              <p:cNvSpPr txBox="1"/>
              <p:nvPr/>
            </p:nvSpPr>
            <p:spPr>
              <a:xfrm>
                <a:off x="45300663" y="28552306"/>
                <a:ext cx="8671189" cy="7160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chemeClr val="dk2"/>
                    </a:solidFill>
                    <a:latin typeface="Trebuchet MS"/>
                    <a:ea typeface="Trebuchet MS"/>
                    <a:cs typeface="Trebuchet MS"/>
                    <a:sym typeface="Trebuchet MS"/>
                  </a:rPr>
                  <a:t>Student discounts are available on our Facebook page.</a:t>
                </a:r>
                <a:br>
                  <a:rPr b="0" i="0" lang="en-US" sz="2400" u="none" cap="none" strike="noStrike">
                    <a:solidFill>
                      <a:schemeClr val="dk2"/>
                    </a:solidFill>
                    <a:latin typeface="Trebuchet MS"/>
                    <a:ea typeface="Trebuchet MS"/>
                    <a:cs typeface="Trebuchet MS"/>
                    <a:sym typeface="Trebuchet MS"/>
                  </a:rPr>
                </a:br>
                <a:r>
                  <a:rPr b="0" i="0" lang="en-US" sz="2400" u="none" cap="none" strike="noStrike">
                    <a:solidFill>
                      <a:schemeClr val="dk2"/>
                    </a:solidFill>
                    <a:latin typeface="Trebuchet MS"/>
                    <a:ea typeface="Trebuchet MS"/>
                    <a:cs typeface="Trebuchet MS"/>
                    <a:sym typeface="Trebuchet MS"/>
                  </a:rPr>
                  <a:t>Go to </a:t>
                </a:r>
                <a:r>
                  <a:rPr b="0" i="0" lang="en-US" sz="2400" u="sng" cap="none" strike="noStrike">
                    <a:solidFill>
                      <a:schemeClr val="dk2"/>
                    </a:solidFill>
                    <a:latin typeface="Trebuchet MS"/>
                    <a:ea typeface="Trebuchet MS"/>
                    <a:cs typeface="Trebuchet MS"/>
                    <a:sym typeface="Trebuchet MS"/>
                  </a:rPr>
                  <a:t>PosterPresentations.com</a:t>
                </a:r>
                <a:r>
                  <a:rPr b="0" i="0" lang="en-US" sz="2400" u="none" cap="none" strike="noStrike">
                    <a:solidFill>
                      <a:schemeClr val="dk2"/>
                    </a:solidFill>
                    <a:latin typeface="Trebuchet MS"/>
                    <a:ea typeface="Trebuchet MS"/>
                    <a:cs typeface="Trebuchet MS"/>
                    <a:sym typeface="Trebuchet MS"/>
                  </a:rPr>
                  <a:t> and click on the FB icon. </a:t>
                </a:r>
                <a:endParaRPr sz="2400">
                  <a:solidFill>
                    <a:schemeClr val="dk2"/>
                  </a:solidFill>
                  <a:latin typeface="Trebuchet MS"/>
                  <a:ea typeface="Trebuchet MS"/>
                  <a:cs typeface="Trebuchet MS"/>
                  <a:sym typeface="Trebuchet MS"/>
                </a:endParaRPr>
              </a:p>
            </p:txBody>
          </p:sp>
        </p:grpSp>
        <p:sp>
          <p:nvSpPr>
            <p:cNvPr id="43" name="Google Shape;43;p1"/>
            <p:cNvSpPr txBox="1"/>
            <p:nvPr/>
          </p:nvSpPr>
          <p:spPr>
            <a:xfrm>
              <a:off x="44262809" y="31169781"/>
              <a:ext cx="6870215" cy="1399638"/>
            </a:xfrm>
            <a:prstGeom prst="rect">
              <a:avLst/>
            </a:prstGeom>
            <a:noFill/>
            <a:ln>
              <a:noFill/>
            </a:ln>
          </p:spPr>
          <p:txBody>
            <a:bodyPr anchorCtr="0" anchor="t" bIns="32650" lIns="65300" spcFirstLastPara="1" rIns="65300" wrap="square" tIns="32650">
              <a:noAutofit/>
            </a:bodyPr>
            <a:lstStyle/>
            <a:p>
              <a:pPr indent="-344488" lvl="0" marL="344488" marR="0" rtl="0" algn="l">
                <a:lnSpc>
                  <a:spcPct val="92857"/>
                </a:lnSpc>
                <a:spcBef>
                  <a:spcPts val="0"/>
                </a:spcBef>
                <a:spcAft>
                  <a:spcPts val="0"/>
                </a:spcAft>
                <a:buNone/>
              </a:pPr>
              <a:r>
                <a:rPr lang="en-US" sz="2800">
                  <a:solidFill>
                    <a:schemeClr val="lt1"/>
                  </a:solidFill>
                  <a:latin typeface="Calibri"/>
                  <a:ea typeface="Calibri"/>
                  <a:cs typeface="Calibri"/>
                  <a:sym typeface="Calibri"/>
                </a:rPr>
                <a:t>©2015</a:t>
              </a:r>
              <a:r>
                <a:rPr lang="en-US" sz="2800">
                  <a:solidFill>
                    <a:schemeClr val="lt1"/>
                  </a:solidFill>
                  <a:latin typeface="Calibri"/>
                  <a:ea typeface="Calibri"/>
                  <a:cs typeface="Calibri"/>
                  <a:sym typeface="Calibri"/>
                </a:rPr>
                <a:t> </a:t>
              </a:r>
              <a:r>
                <a:rPr lang="en-US" sz="2800">
                  <a:solidFill>
                    <a:schemeClr val="lt1"/>
                  </a:solidFill>
                  <a:latin typeface="Calibri"/>
                  <a:ea typeface="Calibri"/>
                  <a:cs typeface="Calibri"/>
                  <a:sym typeface="Calibri"/>
                </a:rPr>
                <a:t>PosterPresentations.com</a:t>
              </a:r>
              <a:br>
                <a:rPr lang="en-US" sz="2800">
                  <a:solidFill>
                    <a:schemeClr val="lt1"/>
                  </a:solidFill>
                  <a:latin typeface="Calibri"/>
                  <a:ea typeface="Calibri"/>
                  <a:cs typeface="Calibri"/>
                  <a:sym typeface="Calibri"/>
                </a:rPr>
              </a:br>
              <a:r>
                <a:rPr lang="en-US" sz="2400">
                  <a:solidFill>
                    <a:schemeClr val="lt1"/>
                  </a:solidFill>
                  <a:latin typeface="Calibri"/>
                  <a:ea typeface="Calibri"/>
                  <a:cs typeface="Calibri"/>
                  <a:sym typeface="Calibri"/>
                </a:rPr>
                <a:t>2117 Fourth Street ,</a:t>
              </a:r>
              <a:r>
                <a:rPr lang="en-US" sz="2400">
                  <a:solidFill>
                    <a:schemeClr val="lt1"/>
                  </a:solidFill>
                  <a:latin typeface="Calibri"/>
                  <a:ea typeface="Calibri"/>
                  <a:cs typeface="Calibri"/>
                  <a:sym typeface="Calibri"/>
                </a:rPr>
                <a:t> Unit C        </a:t>
              </a:r>
              <a:endParaRPr/>
            </a:p>
            <a:p>
              <a:pPr indent="0" lvl="0" marL="344488" marR="0" rtl="0" algn="l">
                <a:lnSpc>
                  <a:spcPct val="108333"/>
                </a:lnSpc>
                <a:spcBef>
                  <a:spcPts val="0"/>
                </a:spcBef>
                <a:spcAft>
                  <a:spcPts val="0"/>
                </a:spcAft>
                <a:buNone/>
              </a:pPr>
              <a:r>
                <a:rPr lang="en-US" sz="2400">
                  <a:solidFill>
                    <a:schemeClr val="lt1"/>
                  </a:solidFill>
                  <a:latin typeface="Calibri"/>
                  <a:ea typeface="Calibri"/>
                  <a:cs typeface="Calibri"/>
                  <a:sym typeface="Calibri"/>
                </a:rPr>
                <a:t>Berkeley CA </a:t>
              </a:r>
              <a:r>
                <a:rPr lang="en-US" sz="2000">
                  <a:solidFill>
                    <a:schemeClr val="lt1"/>
                  </a:solidFill>
                  <a:latin typeface="Calibri"/>
                  <a:ea typeface="Calibri"/>
                  <a:cs typeface="Calibri"/>
                  <a:sym typeface="Calibri"/>
                </a:rPr>
                <a:t>94710</a:t>
              </a:r>
              <a:br>
                <a:rPr lang="en-US" sz="2400">
                  <a:solidFill>
                    <a:schemeClr val="lt1"/>
                  </a:solidFill>
                  <a:latin typeface="Calibri"/>
                  <a:ea typeface="Calibri"/>
                  <a:cs typeface="Calibri"/>
                  <a:sym typeface="Calibri"/>
                </a:rPr>
              </a:br>
              <a:r>
                <a:rPr b="1" lang="en-US" sz="2400">
                  <a:solidFill>
                    <a:srgbClr val="FFFF00"/>
                  </a:solidFill>
                  <a:latin typeface="Calibri"/>
                  <a:ea typeface="Calibri"/>
                  <a:cs typeface="Calibri"/>
                  <a:sym typeface="Calibri"/>
                </a:rPr>
                <a:t>posterpresenter@gmail.com</a:t>
              </a:r>
              <a:endParaRPr b="1" sz="2800">
                <a:solidFill>
                  <a:srgbClr val="FFFF00"/>
                </a:solidFill>
                <a:latin typeface="Calibri"/>
                <a:ea typeface="Calibri"/>
                <a:cs typeface="Calibri"/>
                <a:sym typeface="Calibri"/>
              </a:endParaRPr>
            </a:p>
          </p:txBody>
        </p:sp>
      </p:grpSp>
    </p:spTree>
  </p:cSld>
  <p:clrMap accent1="accent1" accent2="accent2" accent3="accent3" accent4="accent4" accent5="accent5" accent6="accent6" bg1="lt1" bg2="dk2" tx1="dk1" tx2="lt2" folHlink="folHlink" hlink="hlink"/>
  <p:sldLayoutIdLst>
    <p:sldLayoutId id="214748364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8.jpg"/><Relationship Id="rId13" Type="http://schemas.openxmlformats.org/officeDocument/2006/relationships/image" Target="../media/image15.png"/><Relationship Id="rId12"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13.png"/><Relationship Id="rId9" Type="http://schemas.openxmlformats.org/officeDocument/2006/relationships/image" Target="../media/image10.jpg"/><Relationship Id="rId15" Type="http://schemas.openxmlformats.org/officeDocument/2006/relationships/image" Target="../media/image22.jpg"/><Relationship Id="rId14" Type="http://schemas.openxmlformats.org/officeDocument/2006/relationships/image" Target="../media/image19.jpg"/><Relationship Id="rId17" Type="http://schemas.openxmlformats.org/officeDocument/2006/relationships/image" Target="../media/image17.png"/><Relationship Id="rId16" Type="http://schemas.openxmlformats.org/officeDocument/2006/relationships/image" Target="../media/image23.png"/><Relationship Id="rId5" Type="http://schemas.openxmlformats.org/officeDocument/2006/relationships/image" Target="../media/image21.png"/><Relationship Id="rId6" Type="http://schemas.openxmlformats.org/officeDocument/2006/relationships/image" Target="../media/image26.png"/><Relationship Id="rId18" Type="http://schemas.openxmlformats.org/officeDocument/2006/relationships/image" Target="../media/image20.png"/><Relationship Id="rId7" Type="http://schemas.openxmlformats.org/officeDocument/2006/relationships/image" Target="../media/image25.png"/><Relationship Id="rId8"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3"/>
          <p:cNvSpPr txBox="1"/>
          <p:nvPr>
            <p:ph idx="1" type="body"/>
          </p:nvPr>
        </p:nvSpPr>
        <p:spPr>
          <a:xfrm>
            <a:off x="527049" y="5855443"/>
            <a:ext cx="10196400" cy="2923800"/>
          </a:xfrm>
          <a:prstGeom prst="rect">
            <a:avLst/>
          </a:prstGeom>
          <a:noFill/>
          <a:ln>
            <a:noFill/>
          </a:ln>
        </p:spPr>
        <p:txBody>
          <a:bodyPr anchorCtr="0" anchor="t" bIns="228575" lIns="228575" spcFirstLastPara="1" rIns="228575" wrap="square" tIns="228575">
            <a:noAutofit/>
          </a:bodyPr>
          <a:lstStyle/>
          <a:p>
            <a:pPr indent="0" lvl="0" marL="0" rtl="0" algn="just">
              <a:spcBef>
                <a:spcPts val="0"/>
              </a:spcBef>
              <a:spcAft>
                <a:spcPts val="0"/>
              </a:spcAft>
              <a:buClr>
                <a:srgbClr val="2C3F71"/>
              </a:buClr>
              <a:buSzPts val="3200"/>
              <a:buNone/>
            </a:pPr>
            <a:r>
              <a:rPr lang="en-US" sz="3200"/>
              <a:t>In the nuclear sector, high radiation levels and unsafe environments present challenges when retrieving metal samples from nuclear equipment. Extended exposure to these hazardous conditions during nuclear infrastructure evaluation poses significant health risks to humans.</a:t>
            </a:r>
            <a:endParaRPr sz="3200"/>
          </a:p>
        </p:txBody>
      </p:sp>
      <p:sp>
        <p:nvSpPr>
          <p:cNvPr id="68" name="Google Shape;68;p3"/>
          <p:cNvSpPr txBox="1"/>
          <p:nvPr>
            <p:ph idx="2" type="body"/>
          </p:nvPr>
        </p:nvSpPr>
        <p:spPr>
          <a:xfrm>
            <a:off x="531811" y="5103885"/>
            <a:ext cx="10196400" cy="11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6000"/>
              <a:buNone/>
            </a:pPr>
            <a:r>
              <a:rPr lang="en-US" sz="6000"/>
              <a:t>Problem</a:t>
            </a:r>
            <a:endParaRPr/>
          </a:p>
        </p:txBody>
      </p:sp>
      <p:sp>
        <p:nvSpPr>
          <p:cNvPr id="69" name="Google Shape;69;p3"/>
          <p:cNvSpPr txBox="1"/>
          <p:nvPr>
            <p:ph idx="3" type="body"/>
          </p:nvPr>
        </p:nvSpPr>
        <p:spPr>
          <a:xfrm>
            <a:off x="512763" y="8630266"/>
            <a:ext cx="10210800" cy="11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6000"/>
              <a:buNone/>
            </a:pPr>
            <a:r>
              <a:rPr lang="en-US" sz="6000"/>
              <a:t>Design Goal and </a:t>
            </a:r>
            <a:r>
              <a:rPr lang="en-US" sz="6000">
                <a:solidFill>
                  <a:srgbClr val="2C3F71"/>
                </a:solidFill>
              </a:rPr>
              <a:t>Requirements</a:t>
            </a:r>
            <a:endParaRPr>
              <a:solidFill>
                <a:srgbClr val="2C3F71"/>
              </a:solidFill>
            </a:endParaRPr>
          </a:p>
        </p:txBody>
      </p:sp>
      <p:sp>
        <p:nvSpPr>
          <p:cNvPr id="70" name="Google Shape;70;p3"/>
          <p:cNvSpPr txBox="1"/>
          <p:nvPr>
            <p:ph idx="4" type="body"/>
          </p:nvPr>
        </p:nvSpPr>
        <p:spPr>
          <a:xfrm>
            <a:off x="11519253" y="6299480"/>
            <a:ext cx="11169300" cy="5386200"/>
          </a:xfrm>
          <a:prstGeom prst="rect">
            <a:avLst/>
          </a:prstGeom>
          <a:noFill/>
          <a:ln>
            <a:noFill/>
          </a:ln>
        </p:spPr>
        <p:txBody>
          <a:bodyPr anchorCtr="0" anchor="t" bIns="228575" lIns="228575" spcFirstLastPara="1" rIns="228575" wrap="square" tIns="228575">
            <a:noAutofit/>
          </a:bodyPr>
          <a:lstStyle/>
          <a:p>
            <a:pPr indent="-203200" lvl="0" marL="0" rtl="0" algn="l">
              <a:lnSpc>
                <a:spcPct val="115000"/>
              </a:lnSpc>
              <a:spcBef>
                <a:spcPts val="0"/>
              </a:spcBef>
              <a:spcAft>
                <a:spcPts val="0"/>
              </a:spcAft>
              <a:buSzPts val="3200"/>
              <a:buFont typeface="Calibri"/>
              <a:buAutoNum type="arabicPeriod"/>
            </a:pPr>
            <a:r>
              <a:rPr lang="en-US" sz="3200"/>
              <a:t>Determine key features to focus on</a:t>
            </a:r>
            <a:endParaRPr sz="3200"/>
          </a:p>
          <a:p>
            <a:pPr indent="-203200" lvl="0" marL="0" rtl="0" algn="l">
              <a:lnSpc>
                <a:spcPct val="115000"/>
              </a:lnSpc>
              <a:spcBef>
                <a:spcPts val="0"/>
              </a:spcBef>
              <a:spcAft>
                <a:spcPts val="0"/>
              </a:spcAft>
              <a:buSzPts val="3200"/>
              <a:buFont typeface="Calibri"/>
              <a:buAutoNum type="arabicPeriod"/>
            </a:pPr>
            <a:r>
              <a:rPr lang="en-US" sz="3200"/>
              <a:t>Design and build the three main subsystems: locking, scraping / collection, and push / pull</a:t>
            </a:r>
            <a:endParaRPr sz="3200"/>
          </a:p>
          <a:p>
            <a:pPr indent="-203200" lvl="0" marL="0" rtl="0" algn="l">
              <a:lnSpc>
                <a:spcPct val="115000"/>
              </a:lnSpc>
              <a:spcBef>
                <a:spcPts val="0"/>
              </a:spcBef>
              <a:spcAft>
                <a:spcPts val="0"/>
              </a:spcAft>
              <a:buSzPts val="3200"/>
              <a:buFont typeface="Calibri"/>
              <a:buAutoNum type="arabicPeriod"/>
            </a:pPr>
            <a:r>
              <a:rPr lang="en-US" sz="3200"/>
              <a:t>Program the microcontroller in C/C# (Arduino) to control servos and BLDCs using sensor feedback</a:t>
            </a:r>
            <a:endParaRPr sz="3200"/>
          </a:p>
          <a:p>
            <a:pPr indent="-203200" lvl="0" marL="0" rtl="0" algn="l">
              <a:lnSpc>
                <a:spcPct val="115000"/>
              </a:lnSpc>
              <a:spcBef>
                <a:spcPts val="0"/>
              </a:spcBef>
              <a:spcAft>
                <a:spcPts val="0"/>
              </a:spcAft>
              <a:buSzPts val="3200"/>
              <a:buFont typeface="Calibri"/>
              <a:buAutoNum type="arabicPeriod"/>
            </a:pPr>
            <a:r>
              <a:rPr lang="en-US" sz="3200"/>
              <a:t>Create a user interface that the operator can use with the system</a:t>
            </a:r>
            <a:endParaRPr sz="3200"/>
          </a:p>
          <a:p>
            <a:pPr indent="-203200" lvl="0" marL="0" rtl="0" algn="l">
              <a:lnSpc>
                <a:spcPct val="115000"/>
              </a:lnSpc>
              <a:spcBef>
                <a:spcPts val="0"/>
              </a:spcBef>
              <a:spcAft>
                <a:spcPts val="0"/>
              </a:spcAft>
              <a:buSzPts val="3200"/>
              <a:buFont typeface="Calibri"/>
              <a:buAutoNum type="arabicPeriod"/>
            </a:pPr>
            <a:r>
              <a:rPr lang="en-US" sz="3200"/>
              <a:t>Enable the system to send status updates back to the operator</a:t>
            </a:r>
            <a:endParaRPr sz="3200"/>
          </a:p>
          <a:p>
            <a:pPr indent="-203200" lvl="0" marL="0" rtl="0" algn="l">
              <a:lnSpc>
                <a:spcPct val="115000"/>
              </a:lnSpc>
              <a:spcBef>
                <a:spcPts val="0"/>
              </a:spcBef>
              <a:spcAft>
                <a:spcPts val="0"/>
              </a:spcAft>
              <a:buSzPts val="3200"/>
              <a:buFont typeface="Calibri"/>
              <a:buAutoNum type="arabicPeriod"/>
            </a:pPr>
            <a:r>
              <a:rPr lang="en-US" sz="3200"/>
              <a:t>Adjust the program and design as needed to boost reliability and performance</a:t>
            </a:r>
            <a:endParaRPr sz="3200"/>
          </a:p>
          <a:p>
            <a:pPr indent="-457200" lvl="0" marL="457200" rtl="0" algn="l">
              <a:spcBef>
                <a:spcPts val="640"/>
              </a:spcBef>
              <a:spcAft>
                <a:spcPts val="0"/>
              </a:spcAft>
              <a:buSzPts val="3200"/>
              <a:buAutoNum type="arabicPeriod"/>
            </a:pPr>
            <a:r>
              <a:t/>
            </a:r>
            <a:endParaRPr sz="3200"/>
          </a:p>
        </p:txBody>
      </p:sp>
      <p:sp>
        <p:nvSpPr>
          <p:cNvPr id="71" name="Google Shape;71;p3"/>
          <p:cNvSpPr txBox="1"/>
          <p:nvPr>
            <p:ph idx="5" type="body"/>
          </p:nvPr>
        </p:nvSpPr>
        <p:spPr>
          <a:xfrm>
            <a:off x="11242675" y="5346770"/>
            <a:ext cx="21431400" cy="11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6000"/>
              <a:buNone/>
            </a:pPr>
            <a:r>
              <a:rPr lang="en-US" sz="6000"/>
              <a:t>Design Process</a:t>
            </a:r>
            <a:endParaRPr/>
          </a:p>
        </p:txBody>
      </p:sp>
      <p:sp>
        <p:nvSpPr>
          <p:cNvPr id="72" name="Google Shape;72;p3"/>
          <p:cNvSpPr txBox="1"/>
          <p:nvPr>
            <p:ph idx="6" type="body"/>
          </p:nvPr>
        </p:nvSpPr>
        <p:spPr>
          <a:xfrm>
            <a:off x="11252200" y="21408859"/>
            <a:ext cx="21094800" cy="2923800"/>
          </a:xfrm>
          <a:prstGeom prst="rect">
            <a:avLst/>
          </a:prstGeom>
          <a:noFill/>
          <a:ln>
            <a:noFill/>
          </a:ln>
        </p:spPr>
        <p:txBody>
          <a:bodyPr anchorCtr="0" anchor="t" bIns="228575" lIns="228575" spcFirstLastPara="1" rIns="228575" wrap="square" tIns="228575">
            <a:noAutofit/>
          </a:bodyPr>
          <a:lstStyle/>
          <a:p>
            <a:pPr indent="0" lvl="0" marL="0" rtl="0" algn="l">
              <a:lnSpc>
                <a:spcPct val="110000"/>
              </a:lnSpc>
              <a:spcBef>
                <a:spcPts val="1200"/>
              </a:spcBef>
              <a:spcAft>
                <a:spcPts val="0"/>
              </a:spcAft>
              <a:buClr>
                <a:schemeClr val="dk1"/>
              </a:buClr>
              <a:buSzPts val="1100"/>
              <a:buFont typeface="Arial"/>
              <a:buNone/>
            </a:pPr>
            <a:r>
              <a:rPr lang="en-US" sz="3200"/>
              <a:t>The most unique part of our design is its locking mechanism. After many rounds of testing and tweaking the precisely made parts, we built a system that lets our rotating scraper run at high speeds to get the most out of its efficiency. In our first design, the linkages and center disk didn’t have bearings, but testing showed us that adding them was necessary for smoother operation. With the bearings in place, the large servo can push fully against the pressure tube walls instead of wasting energy on friction, making everything work better. This improvement not only makes the motor run more smoothly, but it also reduces wear and tear, helping the whole system last longer and perform reliably even under heavy use.</a:t>
            </a:r>
            <a:endParaRPr sz="3200"/>
          </a:p>
          <a:p>
            <a:pPr indent="0" lvl="0" marL="0" rtl="0" algn="l">
              <a:lnSpc>
                <a:spcPct val="110000"/>
              </a:lnSpc>
              <a:spcBef>
                <a:spcPts val="1200"/>
              </a:spcBef>
              <a:spcAft>
                <a:spcPts val="1200"/>
              </a:spcAft>
              <a:buClr>
                <a:srgbClr val="2C3F71"/>
              </a:buClr>
              <a:buSzPts val="3200"/>
              <a:buNone/>
            </a:pPr>
            <a:r>
              <a:t/>
            </a:r>
            <a:endParaRPr sz="3200"/>
          </a:p>
        </p:txBody>
      </p:sp>
      <p:sp>
        <p:nvSpPr>
          <p:cNvPr id="73" name="Google Shape;73;p3"/>
          <p:cNvSpPr txBox="1"/>
          <p:nvPr>
            <p:ph idx="7" type="body"/>
          </p:nvPr>
        </p:nvSpPr>
        <p:spPr>
          <a:xfrm>
            <a:off x="11280776" y="20709675"/>
            <a:ext cx="21421800" cy="12003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6600"/>
              <a:buNone/>
            </a:pPr>
            <a:r>
              <a:rPr lang="en-US" sz="6600"/>
              <a:t>Custom In-House Designed Locking Mechanism</a:t>
            </a:r>
            <a:endParaRPr/>
          </a:p>
        </p:txBody>
      </p:sp>
      <p:sp>
        <p:nvSpPr>
          <p:cNvPr id="74" name="Google Shape;74;p3"/>
          <p:cNvSpPr txBox="1"/>
          <p:nvPr>
            <p:ph idx="9" type="body"/>
          </p:nvPr>
        </p:nvSpPr>
        <p:spPr>
          <a:xfrm>
            <a:off x="33337500" y="5990000"/>
            <a:ext cx="10048800" cy="5780100"/>
          </a:xfrm>
          <a:prstGeom prst="rect">
            <a:avLst/>
          </a:prstGeom>
          <a:noFill/>
          <a:ln>
            <a:noFill/>
          </a:ln>
        </p:spPr>
        <p:txBody>
          <a:bodyPr anchorCtr="0" anchor="t" bIns="228575" lIns="228575" spcFirstLastPara="1" rIns="228575" wrap="square" tIns="228575">
            <a:noAutofit/>
          </a:bodyPr>
          <a:lstStyle/>
          <a:p>
            <a:pPr indent="-203200" lvl="0" marL="0" rtl="0" algn="l">
              <a:lnSpc>
                <a:spcPct val="115000"/>
              </a:lnSpc>
              <a:spcBef>
                <a:spcPts val="1200"/>
              </a:spcBef>
              <a:spcAft>
                <a:spcPts val="0"/>
              </a:spcAft>
              <a:buSzPts val="3200"/>
              <a:buFont typeface="Noto Sans Symbols"/>
              <a:buChar char="➢"/>
            </a:pPr>
            <a:r>
              <a:rPr lang="en-US" sz="3200"/>
              <a:t>Testing revealed the maximum force the locking mechanism can sustain</a:t>
            </a:r>
            <a:endParaRPr sz="3200"/>
          </a:p>
          <a:p>
            <a:pPr indent="-203200" lvl="0" marL="0" rtl="0" algn="l">
              <a:lnSpc>
                <a:spcPct val="115000"/>
              </a:lnSpc>
              <a:spcBef>
                <a:spcPts val="0"/>
              </a:spcBef>
              <a:spcAft>
                <a:spcPts val="0"/>
              </a:spcAft>
              <a:buSzPts val="3200"/>
              <a:buFont typeface="Noto Sans Symbols"/>
              <a:buChar char="➢"/>
            </a:pPr>
            <a:r>
              <a:rPr lang="en-US" sz="3200"/>
              <a:t>Sample amounts varied based on the scraping mechanism’s rotation time and speed</a:t>
            </a:r>
            <a:endParaRPr sz="3200"/>
          </a:p>
          <a:p>
            <a:pPr indent="-203200" lvl="0" marL="0" rtl="0" algn="l">
              <a:lnSpc>
                <a:spcPct val="115000"/>
              </a:lnSpc>
              <a:spcBef>
                <a:spcPts val="0"/>
              </a:spcBef>
              <a:spcAft>
                <a:spcPts val="0"/>
              </a:spcAft>
              <a:buSzPts val="3200"/>
              <a:buFont typeface="Noto Sans Symbols"/>
              <a:buChar char="➢"/>
            </a:pPr>
            <a:r>
              <a:rPr lang="en-US" sz="3200"/>
              <a:t>Dual collection chambers allowed two samples to be taken in one trial, boosting efficiency</a:t>
            </a:r>
            <a:endParaRPr sz="3200"/>
          </a:p>
          <a:p>
            <a:pPr indent="-203200" lvl="0" marL="0" rtl="0" algn="l">
              <a:lnSpc>
                <a:spcPct val="115000"/>
              </a:lnSpc>
              <a:spcBef>
                <a:spcPts val="0"/>
              </a:spcBef>
              <a:spcAft>
                <a:spcPts val="0"/>
              </a:spcAft>
              <a:buSzPts val="3200"/>
              <a:buFont typeface="Noto Sans Symbols"/>
              <a:buChar char="➢"/>
            </a:pPr>
            <a:r>
              <a:rPr lang="en-US" sz="3200"/>
              <a:t>A movement system guided by a measuring tape allowed precise positioning before the locking mechanism engaged</a:t>
            </a:r>
            <a:endParaRPr sz="3200"/>
          </a:p>
        </p:txBody>
      </p:sp>
      <p:sp>
        <p:nvSpPr>
          <p:cNvPr id="75" name="Google Shape;75;p3"/>
          <p:cNvSpPr txBox="1"/>
          <p:nvPr>
            <p:ph idx="13" type="body"/>
          </p:nvPr>
        </p:nvSpPr>
        <p:spPr>
          <a:xfrm>
            <a:off x="33185100" y="18511788"/>
            <a:ext cx="10201200" cy="92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4800"/>
              <a:buNone/>
            </a:pPr>
            <a:r>
              <a:rPr lang="en-US" sz="4800"/>
              <a:t>Conclusion</a:t>
            </a:r>
            <a:endParaRPr/>
          </a:p>
        </p:txBody>
      </p:sp>
      <p:sp>
        <p:nvSpPr>
          <p:cNvPr id="76" name="Google Shape;76;p3"/>
          <p:cNvSpPr txBox="1"/>
          <p:nvPr>
            <p:ph idx="14" type="body"/>
          </p:nvPr>
        </p:nvSpPr>
        <p:spPr>
          <a:xfrm>
            <a:off x="33185097" y="19111309"/>
            <a:ext cx="9944100" cy="5022900"/>
          </a:xfrm>
          <a:prstGeom prst="rect">
            <a:avLst/>
          </a:prstGeom>
          <a:noFill/>
          <a:ln>
            <a:noFill/>
          </a:ln>
        </p:spPr>
        <p:txBody>
          <a:bodyPr anchorCtr="0" anchor="t" bIns="228575" lIns="228575" spcFirstLastPara="1" rIns="228575" wrap="square" tIns="228575">
            <a:noAutofit/>
          </a:bodyPr>
          <a:lstStyle/>
          <a:p>
            <a:pPr indent="-457200" lvl="0" marL="457200" rtl="0" algn="l">
              <a:lnSpc>
                <a:spcPct val="115000"/>
              </a:lnSpc>
              <a:spcBef>
                <a:spcPts val="1200"/>
              </a:spcBef>
              <a:spcAft>
                <a:spcPts val="0"/>
              </a:spcAft>
              <a:buSzPts val="3600"/>
              <a:buChar char="➢"/>
            </a:pPr>
            <a:r>
              <a:rPr lang="en-US" sz="3600"/>
              <a:t>The tool efficiently reaches the desired depth, collects two separate samples, and returns to the operator</a:t>
            </a:r>
            <a:endParaRPr sz="3600"/>
          </a:p>
          <a:p>
            <a:pPr indent="-457200" lvl="0" marL="457200" rtl="0" algn="l">
              <a:lnSpc>
                <a:spcPct val="115000"/>
              </a:lnSpc>
              <a:spcBef>
                <a:spcPts val="0"/>
              </a:spcBef>
              <a:spcAft>
                <a:spcPts val="0"/>
              </a:spcAft>
              <a:buSzPts val="3600"/>
              <a:buChar char="➢"/>
            </a:pPr>
            <a:r>
              <a:rPr lang="en-US" sz="3600"/>
              <a:t>The device is failsafe and can be retrieved at any point during the collection process</a:t>
            </a:r>
            <a:endParaRPr sz="3600"/>
          </a:p>
          <a:p>
            <a:pPr indent="-457200" lvl="0" marL="457200" rtl="0" algn="l">
              <a:lnSpc>
                <a:spcPct val="115000"/>
              </a:lnSpc>
              <a:spcBef>
                <a:spcPts val="0"/>
              </a:spcBef>
              <a:spcAft>
                <a:spcPts val="0"/>
              </a:spcAft>
              <a:buSzPts val="3600"/>
              <a:buChar char="➢"/>
            </a:pPr>
            <a:r>
              <a:rPr lang="en-US" sz="3600"/>
              <a:t>The user interface is simple and provides active feedback to the operator</a:t>
            </a:r>
            <a:endParaRPr sz="3600"/>
          </a:p>
        </p:txBody>
      </p:sp>
      <p:sp>
        <p:nvSpPr>
          <p:cNvPr id="77" name="Google Shape;77;p3"/>
          <p:cNvSpPr txBox="1"/>
          <p:nvPr>
            <p:ph idx="16" type="body"/>
          </p:nvPr>
        </p:nvSpPr>
        <p:spPr>
          <a:xfrm>
            <a:off x="33185094" y="31023291"/>
            <a:ext cx="10201200" cy="11388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Bibliography and extra resources can be found in research binder.</a:t>
            </a:r>
            <a:endParaRPr/>
          </a:p>
          <a:p>
            <a:pPr indent="0" lvl="0" marL="0" rtl="0" algn="ctr">
              <a:spcBef>
                <a:spcPts val="400"/>
              </a:spcBef>
              <a:spcAft>
                <a:spcPts val="0"/>
              </a:spcAft>
              <a:buClr>
                <a:srgbClr val="2C3F71"/>
              </a:buClr>
              <a:buSzPts val="2000"/>
              <a:buNone/>
            </a:pPr>
            <a:r>
              <a:rPr lang="en-US" sz="2000"/>
              <a:t>All photographs, diagrams and charts were generated by the research team.</a:t>
            </a:r>
            <a:endParaRPr/>
          </a:p>
        </p:txBody>
      </p:sp>
      <p:sp>
        <p:nvSpPr>
          <p:cNvPr id="78" name="Google Shape;78;p3"/>
          <p:cNvSpPr txBox="1"/>
          <p:nvPr>
            <p:ph idx="17" type="body"/>
          </p:nvPr>
        </p:nvSpPr>
        <p:spPr>
          <a:xfrm>
            <a:off x="479050" y="24051098"/>
            <a:ext cx="10201200" cy="2286300"/>
          </a:xfrm>
          <a:prstGeom prst="rect">
            <a:avLst/>
          </a:prstGeom>
          <a:noFill/>
          <a:ln>
            <a:noFill/>
          </a:ln>
        </p:spPr>
        <p:txBody>
          <a:bodyPr anchorCtr="0" anchor="t" bIns="228575" lIns="228575" spcFirstLastPara="1" rIns="228575" wrap="square" tIns="228575">
            <a:noAutofit/>
          </a:bodyPr>
          <a:lstStyle/>
          <a:p>
            <a:pPr indent="0" lvl="0" marL="0" rtl="0" algn="just">
              <a:spcBef>
                <a:spcPts val="0"/>
              </a:spcBef>
              <a:spcAft>
                <a:spcPts val="0"/>
              </a:spcAft>
              <a:buClr>
                <a:srgbClr val="2C3F71"/>
              </a:buClr>
              <a:buSzPts val="3200"/>
              <a:buNone/>
            </a:pPr>
            <a:r>
              <a:rPr lang="en-US" sz="3200"/>
              <a:t>A BLDC motor differs from traditional DC motors by using an electronic system to switch the magnetic field controlling the commutator, rather than relying on brushes that physically contact and switch the magnetic orientation.</a:t>
            </a:r>
            <a:endParaRPr sz="3200"/>
          </a:p>
        </p:txBody>
      </p:sp>
      <p:sp>
        <p:nvSpPr>
          <p:cNvPr id="79" name="Google Shape;79;p3"/>
          <p:cNvSpPr txBox="1"/>
          <p:nvPr>
            <p:ph idx="20" type="body"/>
          </p:nvPr>
        </p:nvSpPr>
        <p:spPr>
          <a:xfrm>
            <a:off x="5620225" y="419400"/>
            <a:ext cx="32742900" cy="3380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9600"/>
              <a:buFont typeface="Calibri"/>
              <a:buNone/>
            </a:pPr>
            <a:r>
              <a:rPr lang="en-US"/>
              <a:t>Revolutionizing Hazardous Nuclear Sampling: Advanced Robotics for High-Radiation Metal Sampling and Infrastructure Assessments</a:t>
            </a:r>
            <a:endParaRPr/>
          </a:p>
        </p:txBody>
      </p:sp>
      <p:sp>
        <p:nvSpPr>
          <p:cNvPr id="80" name="Google Shape;80;p3"/>
          <p:cNvSpPr txBox="1"/>
          <p:nvPr>
            <p:ph idx="13" type="body"/>
          </p:nvPr>
        </p:nvSpPr>
        <p:spPr>
          <a:xfrm>
            <a:off x="33185097" y="25520167"/>
            <a:ext cx="10201275" cy="92332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4800"/>
              <a:buNone/>
            </a:pPr>
            <a:r>
              <a:rPr lang="en-US" sz="4800"/>
              <a:t>Future Designs</a:t>
            </a:r>
            <a:endParaRPr/>
          </a:p>
        </p:txBody>
      </p:sp>
      <p:sp>
        <p:nvSpPr>
          <p:cNvPr id="81" name="Google Shape;81;p3"/>
          <p:cNvSpPr txBox="1"/>
          <p:nvPr>
            <p:ph idx="14" type="body"/>
          </p:nvPr>
        </p:nvSpPr>
        <p:spPr>
          <a:xfrm>
            <a:off x="33185097" y="26443488"/>
            <a:ext cx="10201275" cy="4782826"/>
          </a:xfrm>
          <a:prstGeom prst="rect">
            <a:avLst/>
          </a:prstGeom>
          <a:noFill/>
          <a:ln>
            <a:noFill/>
          </a:ln>
        </p:spPr>
        <p:txBody>
          <a:bodyPr anchorCtr="0" anchor="t" bIns="228575" lIns="228575" spcFirstLastPara="1" rIns="228575" wrap="square" tIns="228575">
            <a:noAutofit/>
          </a:bodyPr>
          <a:lstStyle/>
          <a:p>
            <a:pPr indent="0" lvl="0" marL="0" rtl="0" algn="l">
              <a:spcBef>
                <a:spcPts val="0"/>
              </a:spcBef>
              <a:spcAft>
                <a:spcPts val="0"/>
              </a:spcAft>
              <a:buClr>
                <a:srgbClr val="2C3F71"/>
              </a:buClr>
              <a:buSzPts val="3600"/>
              <a:buNone/>
            </a:pPr>
            <a:r>
              <a:rPr lang="en-US" sz="3600"/>
              <a:t>Future designs would:</a:t>
            </a:r>
            <a:endParaRPr/>
          </a:p>
          <a:p>
            <a:pPr indent="-342900" lvl="0" marL="342900" rtl="0" algn="l">
              <a:spcBef>
                <a:spcPts val="720"/>
              </a:spcBef>
              <a:spcAft>
                <a:spcPts val="0"/>
              </a:spcAft>
              <a:buClr>
                <a:srgbClr val="2C3F71"/>
              </a:buClr>
              <a:buSzPts val="3600"/>
              <a:buFont typeface="Arial"/>
              <a:buChar char="➢"/>
            </a:pPr>
            <a:r>
              <a:rPr lang="en-US" sz="3600"/>
              <a:t>Use LiDAR to determine the precise position of the design within the pressure tube</a:t>
            </a:r>
            <a:endParaRPr sz="3600"/>
          </a:p>
          <a:p>
            <a:pPr indent="-342900" lvl="0" marL="342900" rtl="0" algn="l">
              <a:spcBef>
                <a:spcPts val="720"/>
              </a:spcBef>
              <a:spcAft>
                <a:spcPts val="0"/>
              </a:spcAft>
              <a:buClr>
                <a:srgbClr val="2C3F71"/>
              </a:buClr>
              <a:buSzPts val="3600"/>
              <a:buFont typeface="Arial"/>
              <a:buChar char="➢"/>
            </a:pPr>
            <a:r>
              <a:rPr lang="en-US" sz="3600"/>
              <a:t>Implement a custom lithium battery system to reduce </a:t>
            </a:r>
            <a:r>
              <a:rPr lang="en-US" sz="3600"/>
              <a:t>dependence</a:t>
            </a:r>
            <a:r>
              <a:rPr lang="en-US" sz="3600"/>
              <a:t> on external battery or power</a:t>
            </a:r>
            <a:endParaRPr sz="3600"/>
          </a:p>
          <a:p>
            <a:pPr indent="-342900" lvl="0" marL="342900" rtl="0" algn="l">
              <a:spcBef>
                <a:spcPts val="720"/>
              </a:spcBef>
              <a:spcAft>
                <a:spcPts val="0"/>
              </a:spcAft>
              <a:buSzPts val="3600"/>
              <a:buChar char="➢"/>
            </a:pPr>
            <a:r>
              <a:rPr lang="en-US" sz="3600"/>
              <a:t>Add a second lock and a method to seal the scraper so no particles are loose in the pressure tube</a:t>
            </a:r>
            <a:endParaRPr sz="3600"/>
          </a:p>
        </p:txBody>
      </p:sp>
      <p:sp>
        <p:nvSpPr>
          <p:cNvPr id="82" name="Google Shape;82;p3"/>
          <p:cNvSpPr txBox="1"/>
          <p:nvPr>
            <p:ph idx="3" type="body"/>
          </p:nvPr>
        </p:nvSpPr>
        <p:spPr>
          <a:xfrm>
            <a:off x="479039" y="23221680"/>
            <a:ext cx="10210799" cy="1107988"/>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6000"/>
              <a:buNone/>
            </a:pPr>
            <a:r>
              <a:rPr lang="en-US" sz="6000"/>
              <a:t>Design’s </a:t>
            </a:r>
            <a:r>
              <a:rPr lang="en-US" sz="6000"/>
              <a:t>Use of BLDC Motors</a:t>
            </a:r>
            <a:endParaRPr/>
          </a:p>
        </p:txBody>
      </p:sp>
      <p:sp>
        <p:nvSpPr>
          <p:cNvPr id="83" name="Google Shape;83;p3"/>
          <p:cNvSpPr txBox="1"/>
          <p:nvPr>
            <p:ph idx="17" type="body"/>
          </p:nvPr>
        </p:nvSpPr>
        <p:spPr>
          <a:xfrm>
            <a:off x="527050" y="9463275"/>
            <a:ext cx="10210800" cy="5559000"/>
          </a:xfrm>
          <a:prstGeom prst="rect">
            <a:avLst/>
          </a:prstGeom>
          <a:noFill/>
          <a:ln>
            <a:noFill/>
          </a:ln>
        </p:spPr>
        <p:txBody>
          <a:bodyPr anchorCtr="0" anchor="t" bIns="228575" lIns="228575" spcFirstLastPara="1" rIns="228575" wrap="square" tIns="228575">
            <a:noAutofit/>
          </a:bodyPr>
          <a:lstStyle/>
          <a:p>
            <a:pPr indent="0" lvl="0" marL="0" rtl="0" algn="just">
              <a:spcBef>
                <a:spcPts val="0"/>
              </a:spcBef>
              <a:spcAft>
                <a:spcPts val="0"/>
              </a:spcAft>
              <a:buClr>
                <a:srgbClr val="2C3F71"/>
              </a:buClr>
              <a:buSzPts val="3200"/>
              <a:buNone/>
            </a:pPr>
            <a:r>
              <a:rPr lang="en-US" sz="3200"/>
              <a:t>The goal was to develop a solution that can safely retrieve a 30-80 mg metal sample of Zirconium from 15 feet inside of a pressure tube with a 4-inch inner diameter.</a:t>
            </a:r>
            <a:endParaRPr>
              <a:solidFill>
                <a:srgbClr val="2C3F71"/>
              </a:solidFill>
            </a:endParaRPr>
          </a:p>
          <a:p>
            <a:pPr indent="-457200" lvl="0" marL="457200" rtl="0" algn="l">
              <a:spcBef>
                <a:spcPts val="640"/>
              </a:spcBef>
              <a:spcAft>
                <a:spcPts val="0"/>
              </a:spcAft>
              <a:buClr>
                <a:srgbClr val="2C3F71"/>
              </a:buClr>
              <a:buSzPts val="3200"/>
              <a:buFont typeface="Noto Sans Symbols"/>
              <a:buChar char="✓"/>
            </a:pPr>
            <a:r>
              <a:rPr lang="en-US" sz="3200">
                <a:solidFill>
                  <a:srgbClr val="2C3F71"/>
                </a:solidFill>
              </a:rPr>
              <a:t>The device needs </a:t>
            </a:r>
            <a:r>
              <a:rPr lang="en-US" sz="3200"/>
              <a:t>to have a fail safe function for </a:t>
            </a:r>
            <a:r>
              <a:rPr lang="en-US" sz="3200"/>
              <a:t>retrieval</a:t>
            </a:r>
            <a:r>
              <a:rPr lang="en-US" sz="3200"/>
              <a:t> of sample and robot in case of failure</a:t>
            </a:r>
            <a:r>
              <a:rPr lang="en-US" sz="3200">
                <a:solidFill>
                  <a:srgbClr val="2C3F71"/>
                </a:solidFill>
              </a:rPr>
              <a:t>.</a:t>
            </a:r>
            <a:endParaRPr>
              <a:solidFill>
                <a:srgbClr val="2C3F71"/>
              </a:solidFill>
            </a:endParaRPr>
          </a:p>
          <a:p>
            <a:pPr indent="-457200" lvl="0" marL="457200" rtl="0" algn="l">
              <a:spcBef>
                <a:spcPts val="640"/>
              </a:spcBef>
              <a:spcAft>
                <a:spcPts val="0"/>
              </a:spcAft>
              <a:buClr>
                <a:srgbClr val="2C3F71"/>
              </a:buClr>
              <a:buSzPts val="3200"/>
              <a:buFont typeface="Noto Sans Symbols"/>
              <a:buChar char="✓"/>
            </a:pPr>
            <a:r>
              <a:rPr lang="en-US" sz="3200">
                <a:solidFill>
                  <a:srgbClr val="2C3F71"/>
                </a:solidFill>
              </a:rPr>
              <a:t>The system must be able to communicate </a:t>
            </a:r>
            <a:r>
              <a:rPr lang="en-US" sz="3200"/>
              <a:t>its status to the operator with an interface</a:t>
            </a:r>
            <a:r>
              <a:rPr lang="en-US" sz="3200">
                <a:solidFill>
                  <a:srgbClr val="2C3F71"/>
                </a:solidFill>
              </a:rPr>
              <a:t>.</a:t>
            </a:r>
            <a:endParaRPr>
              <a:solidFill>
                <a:srgbClr val="2C3F71"/>
              </a:solidFill>
            </a:endParaRPr>
          </a:p>
          <a:p>
            <a:pPr indent="-457200" lvl="0" marL="457200" rtl="0" algn="l">
              <a:spcBef>
                <a:spcPts val="640"/>
              </a:spcBef>
              <a:spcAft>
                <a:spcPts val="0"/>
              </a:spcAft>
              <a:buClr>
                <a:srgbClr val="2C3F71"/>
              </a:buClr>
              <a:buSzPts val="3200"/>
              <a:buFont typeface="Noto Sans Symbols"/>
              <a:buChar char="✓"/>
            </a:pPr>
            <a:r>
              <a:rPr lang="en-US" sz="3200">
                <a:solidFill>
                  <a:srgbClr val="2C3F71"/>
                </a:solidFill>
              </a:rPr>
              <a:t>The device must </a:t>
            </a:r>
            <a:r>
              <a:rPr lang="en-US" sz="3200"/>
              <a:t>contain the sample after collection.</a:t>
            </a:r>
            <a:endParaRPr>
              <a:solidFill>
                <a:srgbClr val="2C3F71"/>
              </a:solidFill>
            </a:endParaRPr>
          </a:p>
          <a:p>
            <a:pPr indent="-457200" lvl="0" marL="457200" rtl="0" algn="l">
              <a:spcBef>
                <a:spcPts val="640"/>
              </a:spcBef>
              <a:spcAft>
                <a:spcPts val="0"/>
              </a:spcAft>
              <a:buClr>
                <a:srgbClr val="2C3F71"/>
              </a:buClr>
              <a:buSzPts val="3200"/>
              <a:buFont typeface="Noto Sans Symbols"/>
              <a:buChar char="✓"/>
            </a:pPr>
            <a:r>
              <a:rPr lang="en-US" sz="3200"/>
              <a:t>The device should be portable and modular for repair</a:t>
            </a:r>
            <a:r>
              <a:rPr lang="en-US" sz="3200">
                <a:solidFill>
                  <a:srgbClr val="2C3F71"/>
                </a:solidFill>
              </a:rPr>
              <a:t>.</a:t>
            </a:r>
            <a:endParaRPr>
              <a:solidFill>
                <a:srgbClr val="2C3F71"/>
              </a:solidFill>
            </a:endParaRPr>
          </a:p>
          <a:p>
            <a:pPr indent="0" lvl="0" marL="0" rtl="0" algn="l">
              <a:spcBef>
                <a:spcPts val="640"/>
              </a:spcBef>
              <a:spcAft>
                <a:spcPts val="0"/>
              </a:spcAft>
              <a:buClr>
                <a:srgbClr val="2C3F71"/>
              </a:buClr>
              <a:buSzPts val="3200"/>
              <a:buNone/>
            </a:pPr>
            <a:r>
              <a:t/>
            </a:r>
            <a:endParaRPr sz="3200">
              <a:solidFill>
                <a:srgbClr val="2C3F71"/>
              </a:solidFill>
            </a:endParaRPr>
          </a:p>
        </p:txBody>
      </p:sp>
      <p:sp>
        <p:nvSpPr>
          <p:cNvPr id="84" name="Google Shape;84;p3"/>
          <p:cNvSpPr txBox="1"/>
          <p:nvPr>
            <p:ph idx="8" type="body"/>
          </p:nvPr>
        </p:nvSpPr>
        <p:spPr>
          <a:xfrm>
            <a:off x="33337500" y="5287789"/>
            <a:ext cx="10201200" cy="923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4800"/>
              <a:buNone/>
            </a:pPr>
            <a:r>
              <a:rPr lang="en-US" sz="4800"/>
              <a:t>Discussion</a:t>
            </a:r>
            <a:endParaRPr/>
          </a:p>
        </p:txBody>
      </p:sp>
      <p:sp>
        <p:nvSpPr>
          <p:cNvPr id="85" name="Google Shape;85;p3"/>
          <p:cNvSpPr txBox="1"/>
          <p:nvPr>
            <p:ph idx="9" type="body"/>
          </p:nvPr>
        </p:nvSpPr>
        <p:spPr>
          <a:xfrm>
            <a:off x="22986450" y="6494100"/>
            <a:ext cx="9167400" cy="5287500"/>
          </a:xfrm>
          <a:prstGeom prst="rect">
            <a:avLst/>
          </a:prstGeom>
          <a:solidFill>
            <a:schemeClr val="lt1"/>
          </a:solidFill>
          <a:ln cap="flat" cmpd="sng" w="25400">
            <a:solidFill>
              <a:schemeClr val="dk1"/>
            </a:solidFill>
            <a:prstDash val="solid"/>
            <a:round/>
            <a:headEnd len="sm" w="sm" type="none"/>
            <a:tailEnd len="sm" w="sm" type="none"/>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4800"/>
              <a:buNone/>
            </a:pPr>
            <a:r>
              <a:rPr b="1" lang="en-US" sz="4800" u="sng">
                <a:solidFill>
                  <a:srgbClr val="2C3F71"/>
                </a:solidFill>
                <a:latin typeface="Calibri"/>
                <a:ea typeface="Calibri"/>
                <a:cs typeface="Calibri"/>
                <a:sym typeface="Calibri"/>
              </a:rPr>
              <a:t>Software/Hardware Needed</a:t>
            </a:r>
            <a:endParaRPr sz="2800"/>
          </a:p>
          <a:p>
            <a:pPr indent="-177800" lvl="0" marL="0" rtl="0" algn="l">
              <a:spcBef>
                <a:spcPts val="560"/>
              </a:spcBef>
              <a:spcAft>
                <a:spcPts val="0"/>
              </a:spcAft>
              <a:buClr>
                <a:schemeClr val="dk1"/>
              </a:buClr>
              <a:buSzPts val="2800"/>
              <a:buChar char="•"/>
            </a:pPr>
            <a:r>
              <a:rPr lang="en-US" sz="2800">
                <a:solidFill>
                  <a:schemeClr val="dk1"/>
                </a:solidFill>
                <a:latin typeface="Calibri"/>
                <a:ea typeface="Calibri"/>
                <a:cs typeface="Calibri"/>
                <a:sym typeface="Calibri"/>
              </a:rPr>
              <a:t>C/C# to program microcontroller and Processing to create the user interface that reflects the device status</a:t>
            </a:r>
            <a:endParaRPr sz="2800">
              <a:solidFill>
                <a:schemeClr val="dk1"/>
              </a:solidFill>
              <a:latin typeface="Calibri"/>
              <a:ea typeface="Calibri"/>
              <a:cs typeface="Calibri"/>
              <a:sym typeface="Calibri"/>
            </a:endParaRPr>
          </a:p>
          <a:p>
            <a:pPr indent="-177800" lvl="0" marL="0" rtl="0" algn="l">
              <a:spcBef>
                <a:spcPts val="560"/>
              </a:spcBef>
              <a:spcAft>
                <a:spcPts val="0"/>
              </a:spcAft>
              <a:buClr>
                <a:schemeClr val="dk1"/>
              </a:buClr>
              <a:buSzPts val="2800"/>
              <a:buChar char="•"/>
            </a:pPr>
            <a:r>
              <a:rPr lang="en-US" sz="2800">
                <a:solidFill>
                  <a:schemeClr val="dk1"/>
                </a:solidFill>
                <a:latin typeface="Calibri"/>
                <a:ea typeface="Calibri"/>
                <a:cs typeface="Calibri"/>
                <a:sym typeface="Calibri"/>
              </a:rPr>
              <a:t>Encoder and diametric magnet from the BLDC provide angle and speed of scraping and collection system</a:t>
            </a:r>
            <a:endParaRPr/>
          </a:p>
          <a:p>
            <a:pPr indent="-177800" lvl="0" marL="0" rtl="0" algn="l">
              <a:spcBef>
                <a:spcPts val="560"/>
              </a:spcBef>
              <a:spcAft>
                <a:spcPts val="0"/>
              </a:spcAft>
              <a:buClr>
                <a:schemeClr val="dk1"/>
              </a:buClr>
              <a:buSzPts val="2800"/>
              <a:buChar char="•"/>
            </a:pPr>
            <a:r>
              <a:rPr lang="en-US" sz="2800">
                <a:solidFill>
                  <a:schemeClr val="dk1"/>
                </a:solidFill>
                <a:latin typeface="Calibri"/>
                <a:ea typeface="Calibri"/>
                <a:cs typeface="Calibri"/>
                <a:sym typeface="Calibri"/>
              </a:rPr>
              <a:t>Brushless motor and slip ring to allow rotation of mechanism at high speed while maintaining communication</a:t>
            </a:r>
            <a:endParaRPr/>
          </a:p>
          <a:p>
            <a:pPr indent="-177800" lvl="0" marL="0" rtl="0" algn="l">
              <a:spcBef>
                <a:spcPts val="560"/>
              </a:spcBef>
              <a:spcAft>
                <a:spcPts val="0"/>
              </a:spcAft>
              <a:buClr>
                <a:schemeClr val="dk1"/>
              </a:buClr>
              <a:buSzPts val="2800"/>
              <a:buChar char="•"/>
            </a:pPr>
            <a:r>
              <a:rPr lang="en-US" sz="2800">
                <a:solidFill>
                  <a:schemeClr val="dk1"/>
                </a:solidFill>
                <a:latin typeface="Calibri"/>
                <a:ea typeface="Calibri"/>
                <a:cs typeface="Calibri"/>
                <a:sym typeface="Calibri"/>
              </a:rPr>
              <a:t>Metal geared servos to control locking mechanism and collection system</a:t>
            </a:r>
            <a:endParaRPr/>
          </a:p>
          <a:p>
            <a:pPr indent="-177800" lvl="0" marL="0" rtl="0" algn="l">
              <a:spcBef>
                <a:spcPts val="560"/>
              </a:spcBef>
              <a:spcAft>
                <a:spcPts val="0"/>
              </a:spcAft>
              <a:buClr>
                <a:schemeClr val="dk1"/>
              </a:buClr>
              <a:buSzPts val="2800"/>
              <a:buChar char="•"/>
            </a:pPr>
            <a:r>
              <a:rPr lang="en-US" sz="2800">
                <a:solidFill>
                  <a:schemeClr val="dk1"/>
                </a:solidFill>
                <a:latin typeface="Calibri"/>
                <a:ea typeface="Calibri"/>
                <a:cs typeface="Calibri"/>
                <a:sym typeface="Calibri"/>
              </a:rPr>
              <a:t>Battery that lasts long enough to conduct multiple trials</a:t>
            </a:r>
            <a:endParaRPr sz="2800">
              <a:solidFill>
                <a:schemeClr val="dk1"/>
              </a:solidFill>
              <a:latin typeface="Calibri"/>
              <a:ea typeface="Calibri"/>
              <a:cs typeface="Calibri"/>
              <a:sym typeface="Calibri"/>
            </a:endParaRPr>
          </a:p>
        </p:txBody>
      </p:sp>
      <p:sp>
        <p:nvSpPr>
          <p:cNvPr id="86" name="Google Shape;86;p3"/>
          <p:cNvSpPr txBox="1"/>
          <p:nvPr>
            <p:ph idx="2" type="body"/>
          </p:nvPr>
        </p:nvSpPr>
        <p:spPr>
          <a:xfrm>
            <a:off x="445317" y="14438097"/>
            <a:ext cx="10196400" cy="11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rgbClr val="2C3F71"/>
              </a:buClr>
              <a:buSzPts val="6000"/>
              <a:buNone/>
            </a:pPr>
            <a:r>
              <a:rPr lang="en-US" sz="6000"/>
              <a:t>Component Evaluation</a:t>
            </a:r>
            <a:endParaRPr/>
          </a:p>
        </p:txBody>
      </p:sp>
      <p:sp>
        <p:nvSpPr>
          <p:cNvPr id="87" name="Google Shape;87;p3"/>
          <p:cNvSpPr txBox="1"/>
          <p:nvPr>
            <p:ph idx="1" type="body"/>
          </p:nvPr>
        </p:nvSpPr>
        <p:spPr>
          <a:xfrm>
            <a:off x="479039" y="15314731"/>
            <a:ext cx="10196400" cy="3613200"/>
          </a:xfrm>
          <a:prstGeom prst="rect">
            <a:avLst/>
          </a:prstGeom>
          <a:noFill/>
          <a:ln>
            <a:noFill/>
          </a:ln>
        </p:spPr>
        <p:txBody>
          <a:bodyPr anchorCtr="0" anchor="t" bIns="228575" lIns="228575" spcFirstLastPara="1" rIns="228575" wrap="square" tIns="228575">
            <a:noAutofit/>
          </a:bodyPr>
          <a:lstStyle/>
          <a:p>
            <a:pPr indent="-457200" lvl="0" marL="457200" rtl="0" algn="l">
              <a:spcBef>
                <a:spcPts val="0"/>
              </a:spcBef>
              <a:spcAft>
                <a:spcPts val="0"/>
              </a:spcAft>
              <a:buClr>
                <a:srgbClr val="2C3F71"/>
              </a:buClr>
              <a:buSzPts val="3200"/>
              <a:buFont typeface="Noto Sans Symbols"/>
              <a:buChar char="✓"/>
            </a:pPr>
            <a:r>
              <a:rPr lang="en-US" sz="3200"/>
              <a:t>Background research identified expensive alternatives that were too large to fit in the pressure tube or lacked tooling to collect Zirconium samples.</a:t>
            </a:r>
            <a:endParaRPr/>
          </a:p>
          <a:p>
            <a:pPr indent="-457200" lvl="0" marL="457200" rtl="0" algn="l">
              <a:spcBef>
                <a:spcPts val="640"/>
              </a:spcBef>
              <a:spcAft>
                <a:spcPts val="0"/>
              </a:spcAft>
              <a:buClr>
                <a:srgbClr val="2C3F71"/>
              </a:buClr>
              <a:buSzPts val="3200"/>
              <a:buFont typeface="Noto Sans Symbols"/>
              <a:buChar char="✓"/>
            </a:pPr>
            <a:r>
              <a:rPr lang="en-US" sz="3200"/>
              <a:t>Sampling solid Zirconium requires either speed, strength, or a combination of both.</a:t>
            </a:r>
            <a:endParaRPr/>
          </a:p>
          <a:p>
            <a:pPr indent="-254000" lvl="0" marL="457200" rtl="0" algn="l">
              <a:spcBef>
                <a:spcPts val="640"/>
              </a:spcBef>
              <a:spcAft>
                <a:spcPts val="0"/>
              </a:spcAft>
              <a:buClr>
                <a:srgbClr val="2C3F71"/>
              </a:buClr>
              <a:buSzPts val="3200"/>
              <a:buFont typeface="Noto Sans Symbols"/>
              <a:buNone/>
            </a:pPr>
            <a:r>
              <a:t/>
            </a:r>
            <a:endParaRPr sz="3200"/>
          </a:p>
        </p:txBody>
      </p:sp>
      <p:sp>
        <p:nvSpPr>
          <p:cNvPr id="88" name="Google Shape;88;p3"/>
          <p:cNvSpPr txBox="1"/>
          <p:nvPr>
            <p:ph idx="6" type="body"/>
          </p:nvPr>
        </p:nvSpPr>
        <p:spPr>
          <a:xfrm>
            <a:off x="12338938" y="30904825"/>
            <a:ext cx="32019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Closed / Unlocked State</a:t>
            </a:r>
            <a:endParaRPr/>
          </a:p>
        </p:txBody>
      </p:sp>
      <p:sp>
        <p:nvSpPr>
          <p:cNvPr id="89" name="Google Shape;89;p3"/>
          <p:cNvSpPr txBox="1"/>
          <p:nvPr>
            <p:ph idx="6" type="body"/>
          </p:nvPr>
        </p:nvSpPr>
        <p:spPr>
          <a:xfrm>
            <a:off x="1597423" y="30921831"/>
            <a:ext cx="8150100" cy="10773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Image </a:t>
            </a:r>
            <a:r>
              <a:rPr lang="en-US" sz="2000"/>
              <a:t>of how a simple </a:t>
            </a:r>
            <a:r>
              <a:rPr b="1" lang="en-US" sz="2000"/>
              <a:t>BLDC</a:t>
            </a:r>
            <a:r>
              <a:rPr lang="en-US" sz="2000"/>
              <a:t> (</a:t>
            </a:r>
            <a:r>
              <a:rPr b="1" lang="en-US" sz="2000"/>
              <a:t>B</a:t>
            </a:r>
            <a:r>
              <a:rPr lang="en-US" sz="2000"/>
              <a:t>rush</a:t>
            </a:r>
            <a:r>
              <a:rPr b="1" lang="en-US" sz="2000"/>
              <a:t>L</a:t>
            </a:r>
            <a:r>
              <a:rPr lang="en-US" sz="2000"/>
              <a:t>ess </a:t>
            </a:r>
            <a:r>
              <a:rPr b="1" lang="en-US" sz="2000"/>
              <a:t>D</a:t>
            </a:r>
            <a:r>
              <a:rPr lang="en-US" sz="2000"/>
              <a:t>irect </a:t>
            </a:r>
            <a:r>
              <a:rPr b="1" lang="en-US" sz="2000"/>
              <a:t>C</a:t>
            </a:r>
            <a:r>
              <a:rPr lang="en-US" sz="2000"/>
              <a:t>urrent) uses electromagnets on the stator to rotate the permanent magnet commutator</a:t>
            </a:r>
            <a:endParaRPr/>
          </a:p>
        </p:txBody>
      </p:sp>
      <p:sp>
        <p:nvSpPr>
          <p:cNvPr id="90" name="Google Shape;90;p3"/>
          <p:cNvSpPr txBox="1"/>
          <p:nvPr>
            <p:ph idx="16" type="body"/>
          </p:nvPr>
        </p:nvSpPr>
        <p:spPr>
          <a:xfrm>
            <a:off x="34989975" y="25024075"/>
            <a:ext cx="6591600" cy="11388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Processing links with Arduino IDE and microcontroller</a:t>
            </a:r>
            <a:endParaRPr/>
          </a:p>
        </p:txBody>
      </p:sp>
      <p:sp>
        <p:nvSpPr>
          <p:cNvPr id="91" name="Google Shape;91;p3"/>
          <p:cNvSpPr txBox="1"/>
          <p:nvPr>
            <p:ph idx="6" type="body"/>
          </p:nvPr>
        </p:nvSpPr>
        <p:spPr>
          <a:xfrm>
            <a:off x="11250675" y="16760650"/>
            <a:ext cx="7075500" cy="4086300"/>
          </a:xfrm>
          <a:prstGeom prst="rect">
            <a:avLst/>
          </a:prstGeom>
          <a:noFill/>
          <a:ln>
            <a:noFill/>
          </a:ln>
        </p:spPr>
        <p:txBody>
          <a:bodyPr anchorCtr="0" anchor="t" bIns="228575" lIns="228575" spcFirstLastPara="1" rIns="228575" wrap="square" tIns="228575">
            <a:noAutofit/>
          </a:bodyPr>
          <a:lstStyle/>
          <a:p>
            <a:pPr indent="0" lvl="0" marL="0" rtl="0" algn="l">
              <a:spcBef>
                <a:spcPts val="0"/>
              </a:spcBef>
              <a:spcAft>
                <a:spcPts val="0"/>
              </a:spcAft>
              <a:buNone/>
            </a:pPr>
            <a:r>
              <a:rPr lang="en-US" sz="3400"/>
              <a:t>Scraping and Collection Mechanism:</a:t>
            </a:r>
            <a:endParaRPr sz="3400"/>
          </a:p>
          <a:p>
            <a:pPr indent="-419100" lvl="0" marL="457200" rtl="0" algn="l">
              <a:spcBef>
                <a:spcPts val="0"/>
              </a:spcBef>
              <a:spcAft>
                <a:spcPts val="0"/>
              </a:spcAft>
              <a:buSzPts val="3000"/>
              <a:buChar char="●"/>
            </a:pPr>
            <a:r>
              <a:rPr lang="en-US" sz="3000"/>
              <a:t>Actuated joint extends scraper and collection mechanism to tube walls</a:t>
            </a:r>
            <a:endParaRPr sz="3000"/>
          </a:p>
          <a:p>
            <a:pPr indent="-419100" lvl="0" marL="457200" rtl="0" algn="l">
              <a:spcBef>
                <a:spcPts val="0"/>
              </a:spcBef>
              <a:spcAft>
                <a:spcPts val="0"/>
              </a:spcAft>
              <a:buSzPts val="3000"/>
              <a:buChar char="●"/>
            </a:pPr>
            <a:r>
              <a:rPr lang="en-US" sz="3000"/>
              <a:t>Scrapes tube wall and collects material on following pass around</a:t>
            </a:r>
            <a:endParaRPr sz="3000"/>
          </a:p>
          <a:p>
            <a:pPr indent="-419100" lvl="0" marL="457200" rtl="0" algn="l">
              <a:spcBef>
                <a:spcPts val="0"/>
              </a:spcBef>
              <a:spcAft>
                <a:spcPts val="0"/>
              </a:spcAft>
              <a:buSzPts val="3000"/>
              <a:buChar char="●"/>
            </a:pPr>
            <a:r>
              <a:rPr lang="en-US" sz="3000"/>
              <a:t>2 servos control scraper distance</a:t>
            </a:r>
            <a:endParaRPr sz="3000"/>
          </a:p>
          <a:p>
            <a:pPr indent="-419100" lvl="0" marL="457200" rtl="0" algn="l">
              <a:spcBef>
                <a:spcPts val="0"/>
              </a:spcBef>
              <a:spcAft>
                <a:spcPts val="0"/>
              </a:spcAft>
              <a:buSzPts val="3000"/>
              <a:buChar char="●"/>
            </a:pPr>
            <a:r>
              <a:rPr lang="en-US" sz="3000"/>
              <a:t>BLDC rotates mechanism at 150 RPM</a:t>
            </a:r>
            <a:endParaRPr sz="3000"/>
          </a:p>
          <a:p>
            <a:pPr indent="-419100" lvl="0" marL="457200" rtl="0" algn="l">
              <a:spcBef>
                <a:spcPts val="0"/>
              </a:spcBef>
              <a:spcAft>
                <a:spcPts val="0"/>
              </a:spcAft>
              <a:buSzPts val="3000"/>
              <a:buChar char="●"/>
            </a:pPr>
            <a:r>
              <a:rPr lang="en-US" sz="3000"/>
              <a:t>Slip ring allows wires to be rotated</a:t>
            </a:r>
            <a:endParaRPr sz="3000"/>
          </a:p>
        </p:txBody>
      </p:sp>
      <p:pic>
        <p:nvPicPr>
          <p:cNvPr id="92" name="Google Shape;92;p3" title="erasebg-transformed.png"/>
          <p:cNvPicPr preferRelativeResize="0"/>
          <p:nvPr/>
        </p:nvPicPr>
        <p:blipFill rotWithShape="1">
          <a:blip r:embed="rId3">
            <a:alphaModFix/>
          </a:blip>
          <a:srcRect b="0" l="0" r="0" t="0"/>
          <a:stretch/>
        </p:blipFill>
        <p:spPr>
          <a:xfrm>
            <a:off x="788850" y="118438"/>
            <a:ext cx="3982624" cy="3982624"/>
          </a:xfrm>
          <a:prstGeom prst="rect">
            <a:avLst/>
          </a:prstGeom>
          <a:noFill/>
          <a:ln>
            <a:noFill/>
          </a:ln>
        </p:spPr>
      </p:pic>
      <p:pic>
        <p:nvPicPr>
          <p:cNvPr id="93" name="Google Shape;93;p3" title="Screenshot 2025-03-23 at 4_bria.png"/>
          <p:cNvPicPr preferRelativeResize="0"/>
          <p:nvPr/>
        </p:nvPicPr>
        <p:blipFill rotWithShape="1">
          <a:blip r:embed="rId4">
            <a:alphaModFix/>
          </a:blip>
          <a:srcRect b="11513" l="20343" r="20825" t="12636"/>
          <a:stretch/>
        </p:blipFill>
        <p:spPr>
          <a:xfrm>
            <a:off x="40104125" y="118450"/>
            <a:ext cx="3282176" cy="4235900"/>
          </a:xfrm>
          <a:prstGeom prst="rect">
            <a:avLst/>
          </a:prstGeom>
          <a:noFill/>
          <a:ln>
            <a:noFill/>
          </a:ln>
        </p:spPr>
      </p:pic>
      <p:graphicFrame>
        <p:nvGraphicFramePr>
          <p:cNvPr id="94" name="Google Shape;94;p3"/>
          <p:cNvGraphicFramePr/>
          <p:nvPr/>
        </p:nvGraphicFramePr>
        <p:xfrm>
          <a:off x="531810" y="18219698"/>
          <a:ext cx="3000000" cy="3000000"/>
        </p:xfrm>
        <a:graphic>
          <a:graphicData uri="http://schemas.openxmlformats.org/drawingml/2006/table">
            <a:tbl>
              <a:tblPr bandRow="1" firstRow="1">
                <a:noFill/>
                <a:tableStyleId>{064F0BF5-88D4-45E6-9092-1D01547D20FF}</a:tableStyleId>
              </a:tblPr>
              <a:tblGrid>
                <a:gridCol w="2332150"/>
                <a:gridCol w="6021250"/>
                <a:gridCol w="1756625"/>
              </a:tblGrid>
              <a:tr h="187300">
                <a:tc>
                  <a:txBody>
                    <a:bodyPr/>
                    <a:lstStyle/>
                    <a:p>
                      <a:pPr indent="0" lvl="0" marL="0" marR="0" rtl="0" algn="l">
                        <a:spcBef>
                          <a:spcPts val="0"/>
                        </a:spcBef>
                        <a:spcAft>
                          <a:spcPts val="0"/>
                        </a:spcAft>
                        <a:buNone/>
                      </a:pPr>
                      <a:r>
                        <a:rPr lang="en-US" sz="2400" u="none" cap="none" strike="noStrike"/>
                        <a:t>Component</a:t>
                      </a:r>
                      <a:endParaRPr/>
                    </a:p>
                  </a:txBody>
                  <a:tcPr marT="45725" marB="45725" marR="91450" marL="91450"/>
                </a:tc>
                <a:tc>
                  <a:txBody>
                    <a:bodyPr/>
                    <a:lstStyle/>
                    <a:p>
                      <a:pPr indent="0" lvl="0" marL="0" marR="0" rtl="0" algn="l">
                        <a:spcBef>
                          <a:spcPts val="0"/>
                        </a:spcBef>
                        <a:spcAft>
                          <a:spcPts val="0"/>
                        </a:spcAft>
                        <a:buNone/>
                      </a:pPr>
                      <a:r>
                        <a:rPr lang="en-US" sz="2400"/>
                        <a:t>Purpose</a:t>
                      </a:r>
                      <a:endParaRPr/>
                    </a:p>
                  </a:txBody>
                  <a:tcPr marT="45725" marB="45725" marR="91450" marL="91450"/>
                </a:tc>
                <a:tc>
                  <a:txBody>
                    <a:bodyPr/>
                    <a:lstStyle/>
                    <a:p>
                      <a:pPr indent="0" lvl="0" marL="0" marR="0" rtl="0" algn="l">
                        <a:spcBef>
                          <a:spcPts val="0"/>
                        </a:spcBef>
                        <a:spcAft>
                          <a:spcPts val="0"/>
                        </a:spcAft>
                        <a:buNone/>
                      </a:pPr>
                      <a:r>
                        <a:rPr lang="en-US" sz="2400"/>
                        <a:t>Alternatives</a:t>
                      </a:r>
                      <a:endParaRPr/>
                    </a:p>
                  </a:txBody>
                  <a:tcPr marT="45725" marB="45725" marR="91450" marL="91450"/>
                </a:tc>
              </a:tr>
              <a:tr h="532675">
                <a:tc>
                  <a:txBody>
                    <a:bodyPr/>
                    <a:lstStyle/>
                    <a:p>
                      <a:pPr indent="0" lvl="0" marL="0" marR="0" rtl="0" algn="l">
                        <a:spcBef>
                          <a:spcPts val="0"/>
                        </a:spcBef>
                        <a:spcAft>
                          <a:spcPts val="0"/>
                        </a:spcAft>
                        <a:buNone/>
                      </a:pPr>
                      <a:r>
                        <a:rPr lang="en-US" sz="2400"/>
                        <a:t>Locking Mechanism</a:t>
                      </a:r>
                      <a:endParaRPr/>
                    </a:p>
                  </a:txBody>
                  <a:tcPr marT="45725" marB="45725" marR="91450" marL="91450"/>
                </a:tc>
                <a:tc>
                  <a:txBody>
                    <a:bodyPr/>
                    <a:lstStyle/>
                    <a:p>
                      <a:pPr indent="0" lvl="0" marL="0" marR="0" rtl="0" algn="l">
                        <a:spcBef>
                          <a:spcPts val="0"/>
                        </a:spcBef>
                        <a:spcAft>
                          <a:spcPts val="0"/>
                        </a:spcAft>
                        <a:buNone/>
                      </a:pPr>
                      <a:r>
                        <a:rPr lang="en-US" sz="2400"/>
                        <a:t>Hold entire system in place during scraping</a:t>
                      </a:r>
                      <a:endParaRPr sz="2400"/>
                    </a:p>
                  </a:txBody>
                  <a:tcPr marT="45725" marB="45725" marR="91450" marL="91450"/>
                </a:tc>
                <a:tc>
                  <a:txBody>
                    <a:bodyPr/>
                    <a:lstStyle/>
                    <a:p>
                      <a:pPr indent="0" lvl="0" marL="0" marR="0" rtl="0" algn="l">
                        <a:spcBef>
                          <a:spcPts val="0"/>
                        </a:spcBef>
                        <a:spcAft>
                          <a:spcPts val="0"/>
                        </a:spcAft>
                        <a:buNone/>
                      </a:pPr>
                      <a:r>
                        <a:rPr lang="en-US" sz="2400"/>
                        <a:t>Spring </a:t>
                      </a:r>
                      <a:endParaRPr/>
                    </a:p>
                  </a:txBody>
                  <a:tcPr marT="45725" marB="45725" marR="91450" marL="91450"/>
                </a:tc>
              </a:tr>
              <a:tr h="532675">
                <a:tc>
                  <a:txBody>
                    <a:bodyPr/>
                    <a:lstStyle/>
                    <a:p>
                      <a:pPr indent="0" lvl="0" marL="0" marR="0" rtl="0" algn="l">
                        <a:spcBef>
                          <a:spcPts val="0"/>
                        </a:spcBef>
                        <a:spcAft>
                          <a:spcPts val="0"/>
                        </a:spcAft>
                        <a:buNone/>
                      </a:pPr>
                      <a:r>
                        <a:rPr lang="en-US" sz="2400"/>
                        <a:t>Movement Mechanism</a:t>
                      </a:r>
                      <a:endParaRPr/>
                    </a:p>
                  </a:txBody>
                  <a:tcPr marT="45725" marB="45725" marR="91450" marL="91450"/>
                </a:tc>
                <a:tc>
                  <a:txBody>
                    <a:bodyPr/>
                    <a:lstStyle/>
                    <a:p>
                      <a:pPr indent="0" lvl="0" marL="0" marR="0" rtl="0" algn="l">
                        <a:lnSpc>
                          <a:spcPct val="100000"/>
                        </a:lnSpc>
                        <a:spcBef>
                          <a:spcPts val="0"/>
                        </a:spcBef>
                        <a:spcAft>
                          <a:spcPts val="0"/>
                        </a:spcAft>
                        <a:buClr>
                          <a:schemeClr val="dk1"/>
                        </a:buClr>
                        <a:buSzPts val="2400"/>
                        <a:buFont typeface="Calibri"/>
                        <a:buNone/>
                      </a:pPr>
                      <a:r>
                        <a:rPr lang="en-US" sz="2400"/>
                        <a:t>Transport device in and out of the pipe with precision and speed</a:t>
                      </a:r>
                      <a:endParaRPr/>
                    </a:p>
                  </a:txBody>
                  <a:tcPr marT="45725" marB="45725" marR="91450" marL="91450"/>
                </a:tc>
                <a:tc>
                  <a:txBody>
                    <a:bodyPr/>
                    <a:lstStyle/>
                    <a:p>
                      <a:pPr indent="0" lvl="0" marL="0" marR="0" rtl="0" algn="l">
                        <a:spcBef>
                          <a:spcPts val="0"/>
                        </a:spcBef>
                        <a:spcAft>
                          <a:spcPts val="0"/>
                        </a:spcAft>
                        <a:buNone/>
                      </a:pPr>
                      <a:r>
                        <a:rPr lang="en-US" sz="2400"/>
                        <a:t>Motorized Wheels</a:t>
                      </a:r>
                      <a:endParaRPr/>
                    </a:p>
                  </a:txBody>
                  <a:tcPr marT="45725" marB="45725" marR="91450" marL="91450"/>
                </a:tc>
              </a:tr>
              <a:tr h="532675">
                <a:tc>
                  <a:txBody>
                    <a:bodyPr/>
                    <a:lstStyle/>
                    <a:p>
                      <a:pPr indent="0" lvl="0" marL="0" marR="0" rtl="0" algn="l">
                        <a:spcBef>
                          <a:spcPts val="0"/>
                        </a:spcBef>
                        <a:spcAft>
                          <a:spcPts val="0"/>
                        </a:spcAft>
                        <a:buNone/>
                      </a:pPr>
                      <a:r>
                        <a:rPr lang="en-US" sz="2400"/>
                        <a:t>Scraping Mechanism</a:t>
                      </a:r>
                      <a:endParaRPr/>
                    </a:p>
                  </a:txBody>
                  <a:tcPr marT="45725" marB="45725" marR="91450" marL="91450"/>
                </a:tc>
                <a:tc>
                  <a:txBody>
                    <a:bodyPr/>
                    <a:lstStyle/>
                    <a:p>
                      <a:pPr indent="0" lvl="0" marL="0" marR="0" rtl="0" algn="l">
                        <a:spcBef>
                          <a:spcPts val="0"/>
                        </a:spcBef>
                        <a:spcAft>
                          <a:spcPts val="0"/>
                        </a:spcAft>
                        <a:buNone/>
                      </a:pPr>
                      <a:r>
                        <a:rPr lang="en-US" sz="2400"/>
                        <a:t>Obtain and collect metal sample by scraping the inside layer of the pipe</a:t>
                      </a:r>
                      <a:endParaRPr sz="2400"/>
                    </a:p>
                  </a:txBody>
                  <a:tcPr marT="45725" marB="45725" marR="91450" marL="91450"/>
                </a:tc>
                <a:tc>
                  <a:txBody>
                    <a:bodyPr/>
                    <a:lstStyle/>
                    <a:p>
                      <a:pPr indent="0" lvl="0" marL="0" marR="0" rtl="0" algn="l">
                        <a:spcBef>
                          <a:spcPts val="0"/>
                        </a:spcBef>
                        <a:spcAft>
                          <a:spcPts val="0"/>
                        </a:spcAft>
                        <a:buNone/>
                      </a:pPr>
                      <a:r>
                        <a:rPr lang="en-US" sz="2400"/>
                        <a:t>Brush System</a:t>
                      </a:r>
                      <a:endParaRPr/>
                    </a:p>
                  </a:txBody>
                  <a:tcPr marT="45725" marB="45725" marR="91450" marL="91450"/>
                </a:tc>
              </a:tr>
              <a:tr h="532675">
                <a:tc>
                  <a:txBody>
                    <a:bodyPr/>
                    <a:lstStyle/>
                    <a:p>
                      <a:pPr indent="0" lvl="0" marL="0" marR="0" rtl="0" algn="l">
                        <a:spcBef>
                          <a:spcPts val="0"/>
                        </a:spcBef>
                        <a:spcAft>
                          <a:spcPts val="0"/>
                        </a:spcAft>
                        <a:buNone/>
                      </a:pPr>
                      <a:r>
                        <a:rPr lang="en-US" sz="2400"/>
                        <a:t>Brushless and Servo Motors</a:t>
                      </a:r>
                      <a:endParaRPr/>
                    </a:p>
                  </a:txBody>
                  <a:tcPr marT="45725" marB="45725" marR="91450" marL="91450"/>
                </a:tc>
                <a:tc>
                  <a:txBody>
                    <a:bodyPr/>
                    <a:lstStyle/>
                    <a:p>
                      <a:pPr indent="0" lvl="0" marL="0" marR="0" rtl="0" algn="l">
                        <a:spcBef>
                          <a:spcPts val="0"/>
                        </a:spcBef>
                        <a:spcAft>
                          <a:spcPts val="0"/>
                        </a:spcAft>
                        <a:buNone/>
                      </a:pPr>
                      <a:r>
                        <a:rPr lang="en-US" sz="2400"/>
                        <a:t>Controls movement of system, turning of scrapers, and extending the arms of locks</a:t>
                      </a:r>
                      <a:endParaRPr sz="2400"/>
                    </a:p>
                  </a:txBody>
                  <a:tcPr marT="45725" marB="45725" marR="91450" marL="91450"/>
                </a:tc>
                <a:tc>
                  <a:txBody>
                    <a:bodyPr/>
                    <a:lstStyle/>
                    <a:p>
                      <a:pPr indent="0" lvl="0" marL="0" marR="0" rtl="0" algn="l">
                        <a:spcBef>
                          <a:spcPts val="0"/>
                        </a:spcBef>
                        <a:spcAft>
                          <a:spcPts val="0"/>
                        </a:spcAft>
                        <a:buNone/>
                      </a:pPr>
                      <a:r>
                        <a:rPr lang="en-US" sz="2400"/>
                        <a:t>Stepper Motors</a:t>
                      </a:r>
                      <a:endParaRPr/>
                    </a:p>
                  </a:txBody>
                  <a:tcPr marT="45725" marB="45725" marR="91450" marL="91450"/>
                </a:tc>
              </a:tr>
              <a:tr h="532675">
                <a:tc>
                  <a:txBody>
                    <a:bodyPr/>
                    <a:lstStyle/>
                    <a:p>
                      <a:pPr indent="0" lvl="0" marL="0" rtl="0" algn="l">
                        <a:spcBef>
                          <a:spcPts val="0"/>
                        </a:spcBef>
                        <a:spcAft>
                          <a:spcPts val="0"/>
                        </a:spcAft>
                        <a:buNone/>
                      </a:pPr>
                      <a:r>
                        <a:rPr lang="en-US" sz="2400"/>
                        <a:t>ESP-32 S3</a:t>
                      </a:r>
                      <a:endParaRPr sz="2400">
                        <a:solidFill>
                          <a:schemeClr val="dk1"/>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lang="en-US" sz="2400"/>
                        <a:t>Controls commands for everything that needs instructions </a:t>
                      </a:r>
                      <a:endParaRPr sz="2400">
                        <a:solidFill>
                          <a:schemeClr val="dk1"/>
                        </a:solidFill>
                        <a:latin typeface="Calibri"/>
                        <a:ea typeface="Calibri"/>
                        <a:cs typeface="Calibri"/>
                        <a:sym typeface="Calibri"/>
                      </a:endParaRPr>
                    </a:p>
                  </a:txBody>
                  <a:tcPr marT="45725" marB="45725" marR="91450" marL="91450"/>
                </a:tc>
                <a:tc>
                  <a:txBody>
                    <a:bodyPr/>
                    <a:lstStyle/>
                    <a:p>
                      <a:pPr indent="0" lvl="0" marL="0" marR="0" rtl="0" algn="l">
                        <a:spcBef>
                          <a:spcPts val="0"/>
                        </a:spcBef>
                        <a:spcAft>
                          <a:spcPts val="0"/>
                        </a:spcAft>
                        <a:buNone/>
                      </a:pPr>
                      <a:r>
                        <a:rPr lang="en-US" sz="2400"/>
                        <a:t>Arduino Uno</a:t>
                      </a:r>
                      <a:endParaRPr sz="2400">
                        <a:solidFill>
                          <a:schemeClr val="dk1"/>
                        </a:solidFill>
                        <a:latin typeface="Calibri"/>
                        <a:ea typeface="Calibri"/>
                        <a:cs typeface="Calibri"/>
                        <a:sym typeface="Calibri"/>
                      </a:endParaRPr>
                    </a:p>
                  </a:txBody>
                  <a:tcPr marT="45725" marB="45725" marR="91450" marL="91450"/>
                </a:tc>
              </a:tr>
              <a:tr h="296225">
                <a:tc>
                  <a:txBody>
                    <a:bodyPr/>
                    <a:lstStyle/>
                    <a:p>
                      <a:pPr indent="0" lvl="0" marL="0" marR="0" rtl="0" algn="l">
                        <a:spcBef>
                          <a:spcPts val="0"/>
                        </a:spcBef>
                        <a:spcAft>
                          <a:spcPts val="0"/>
                        </a:spcAft>
                        <a:buNone/>
                      </a:pPr>
                      <a:r>
                        <a:rPr lang="en-US" sz="2400"/>
                        <a:t>Digital Interface</a:t>
                      </a:r>
                      <a:endParaRPr/>
                    </a:p>
                  </a:txBody>
                  <a:tcPr marT="45725" marB="45725" marR="91450" marL="91450"/>
                </a:tc>
                <a:tc>
                  <a:txBody>
                    <a:bodyPr/>
                    <a:lstStyle/>
                    <a:p>
                      <a:pPr indent="0" lvl="0" marL="0" marR="0" rtl="0" algn="l">
                        <a:spcBef>
                          <a:spcPts val="0"/>
                        </a:spcBef>
                        <a:spcAft>
                          <a:spcPts val="0"/>
                        </a:spcAft>
                        <a:buNone/>
                      </a:pPr>
                      <a:r>
                        <a:rPr lang="en-US" sz="2400"/>
                        <a:t>Provides the user with feedback </a:t>
                      </a:r>
                      <a:endParaRPr/>
                    </a:p>
                  </a:txBody>
                  <a:tcPr marT="45725" marB="45725" marR="91450" marL="91450"/>
                </a:tc>
                <a:tc>
                  <a:txBody>
                    <a:bodyPr/>
                    <a:lstStyle/>
                    <a:p>
                      <a:pPr indent="0" lvl="0" marL="0" marR="0" rtl="0" algn="l">
                        <a:spcBef>
                          <a:spcPts val="0"/>
                        </a:spcBef>
                        <a:spcAft>
                          <a:spcPts val="0"/>
                        </a:spcAft>
                        <a:buNone/>
                      </a:pPr>
                      <a:r>
                        <a:rPr lang="en-US" sz="2400"/>
                        <a:t>Cameras</a:t>
                      </a:r>
                      <a:endParaRPr/>
                    </a:p>
                  </a:txBody>
                  <a:tcPr marT="45725" marB="45725" marR="91450" marL="91450"/>
                </a:tc>
              </a:tr>
            </a:tbl>
          </a:graphicData>
        </a:graphic>
      </p:graphicFrame>
      <p:pic>
        <p:nvPicPr>
          <p:cNvPr id="95" name="Google Shape;95;p3"/>
          <p:cNvPicPr preferRelativeResize="0"/>
          <p:nvPr/>
        </p:nvPicPr>
        <p:blipFill rotWithShape="1">
          <a:blip r:embed="rId5">
            <a:alphaModFix/>
          </a:blip>
          <a:srcRect b="3112" l="0" r="3474" t="3140"/>
          <a:stretch/>
        </p:blipFill>
        <p:spPr>
          <a:xfrm>
            <a:off x="5130950" y="26338200"/>
            <a:ext cx="5486250" cy="4558552"/>
          </a:xfrm>
          <a:prstGeom prst="rect">
            <a:avLst/>
          </a:prstGeom>
          <a:noFill/>
          <a:ln cap="flat" cmpd="sng" w="28575">
            <a:solidFill>
              <a:schemeClr val="dk1"/>
            </a:solidFill>
            <a:prstDash val="solid"/>
            <a:round/>
            <a:headEnd len="sm" w="sm" type="none"/>
            <a:tailEnd len="sm" w="sm" type="none"/>
          </a:ln>
        </p:spPr>
      </p:pic>
      <p:sp>
        <p:nvSpPr>
          <p:cNvPr id="96" name="Google Shape;96;p3"/>
          <p:cNvSpPr txBox="1"/>
          <p:nvPr/>
        </p:nvSpPr>
        <p:spPr>
          <a:xfrm>
            <a:off x="623750" y="26184900"/>
            <a:ext cx="4507200" cy="46176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sz="3200">
                <a:solidFill>
                  <a:srgbClr val="2C3F71"/>
                </a:solidFill>
                <a:latin typeface="Times New Roman"/>
                <a:ea typeface="Times New Roman"/>
                <a:cs typeface="Times New Roman"/>
                <a:sym typeface="Times New Roman"/>
              </a:rPr>
              <a:t>Brushless motors also have the advantage of precise control, reduced maintenance, a longer lifespan, and quieter operation, making them ideal for applications that demand both performance and reliability.</a:t>
            </a:r>
            <a:endParaRPr/>
          </a:p>
        </p:txBody>
      </p:sp>
      <p:cxnSp>
        <p:nvCxnSpPr>
          <p:cNvPr id="97" name="Google Shape;97;p3"/>
          <p:cNvCxnSpPr/>
          <p:nvPr/>
        </p:nvCxnSpPr>
        <p:spPr>
          <a:xfrm>
            <a:off x="21958300" y="25107900"/>
            <a:ext cx="0" cy="6654900"/>
          </a:xfrm>
          <a:prstGeom prst="straightConnector1">
            <a:avLst/>
          </a:prstGeom>
          <a:noFill/>
          <a:ln cap="flat" cmpd="sng" w="38100">
            <a:solidFill>
              <a:srgbClr val="2C3F71"/>
            </a:solidFill>
            <a:prstDash val="solid"/>
            <a:round/>
            <a:headEnd len="med" w="med" type="none"/>
            <a:tailEnd len="med" w="med" type="none"/>
          </a:ln>
        </p:spPr>
      </p:cxnSp>
      <p:pic>
        <p:nvPicPr>
          <p:cNvPr id="98" name="Google Shape;98;p3"/>
          <p:cNvPicPr preferRelativeResize="0"/>
          <p:nvPr/>
        </p:nvPicPr>
        <p:blipFill rotWithShape="1">
          <a:blip r:embed="rId6">
            <a:alphaModFix/>
          </a:blip>
          <a:srcRect b="1033" l="8450" r="6961" t="2347"/>
          <a:stretch/>
        </p:blipFill>
        <p:spPr>
          <a:xfrm>
            <a:off x="11349050" y="25656821"/>
            <a:ext cx="5181677" cy="5155304"/>
          </a:xfrm>
          <a:prstGeom prst="rect">
            <a:avLst/>
          </a:prstGeom>
          <a:noFill/>
          <a:ln cap="flat" cmpd="sng" w="28575">
            <a:solidFill>
              <a:schemeClr val="dk1"/>
            </a:solidFill>
            <a:prstDash val="solid"/>
            <a:round/>
            <a:headEnd len="sm" w="sm" type="none"/>
            <a:tailEnd len="sm" w="sm" type="none"/>
          </a:ln>
        </p:spPr>
      </p:pic>
      <p:pic>
        <p:nvPicPr>
          <p:cNvPr id="99" name="Google Shape;99;p3"/>
          <p:cNvPicPr preferRelativeResize="0"/>
          <p:nvPr/>
        </p:nvPicPr>
        <p:blipFill rotWithShape="1">
          <a:blip r:embed="rId7">
            <a:alphaModFix/>
          </a:blip>
          <a:srcRect b="1789" l="7780" r="10319" t="1499"/>
          <a:stretch/>
        </p:blipFill>
        <p:spPr>
          <a:xfrm>
            <a:off x="16672825" y="25656525"/>
            <a:ext cx="5181682" cy="5164500"/>
          </a:xfrm>
          <a:prstGeom prst="rect">
            <a:avLst/>
          </a:prstGeom>
          <a:noFill/>
          <a:ln cap="flat" cmpd="sng" w="28575">
            <a:solidFill>
              <a:schemeClr val="dk1"/>
            </a:solidFill>
            <a:prstDash val="solid"/>
            <a:round/>
            <a:headEnd len="sm" w="sm" type="none"/>
            <a:tailEnd len="sm" w="sm" type="none"/>
          </a:ln>
        </p:spPr>
      </p:pic>
      <p:sp>
        <p:nvSpPr>
          <p:cNvPr id="100" name="Google Shape;100;p3"/>
          <p:cNvSpPr txBox="1"/>
          <p:nvPr>
            <p:ph idx="6" type="body"/>
          </p:nvPr>
        </p:nvSpPr>
        <p:spPr>
          <a:xfrm>
            <a:off x="15441577" y="24964225"/>
            <a:ext cx="23256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400"/>
              <a:t>CAD Design</a:t>
            </a:r>
            <a:endParaRPr sz="2400"/>
          </a:p>
        </p:txBody>
      </p:sp>
      <p:sp>
        <p:nvSpPr>
          <p:cNvPr id="101" name="Google Shape;101;p3"/>
          <p:cNvSpPr txBox="1"/>
          <p:nvPr>
            <p:ph idx="6" type="body"/>
          </p:nvPr>
        </p:nvSpPr>
        <p:spPr>
          <a:xfrm>
            <a:off x="25884875" y="24935175"/>
            <a:ext cx="28287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400"/>
              <a:t>Realized Prototype</a:t>
            </a:r>
            <a:endParaRPr sz="2400"/>
          </a:p>
        </p:txBody>
      </p:sp>
      <p:sp>
        <p:nvSpPr>
          <p:cNvPr id="102" name="Google Shape;102;p3"/>
          <p:cNvSpPr txBox="1"/>
          <p:nvPr>
            <p:ph idx="6" type="body"/>
          </p:nvPr>
        </p:nvSpPr>
        <p:spPr>
          <a:xfrm>
            <a:off x="17663300" y="30904825"/>
            <a:ext cx="32019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Open </a:t>
            </a:r>
            <a:r>
              <a:rPr lang="en-US" sz="2000"/>
              <a:t>/ Locked State</a:t>
            </a:r>
            <a:endParaRPr/>
          </a:p>
        </p:txBody>
      </p:sp>
      <p:sp>
        <p:nvSpPr>
          <p:cNvPr id="103" name="Google Shape;103;p3"/>
          <p:cNvSpPr txBox="1"/>
          <p:nvPr>
            <p:ph idx="6" type="body"/>
          </p:nvPr>
        </p:nvSpPr>
        <p:spPr>
          <a:xfrm>
            <a:off x="23051388" y="30904825"/>
            <a:ext cx="32019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Closed / Unlocked State</a:t>
            </a:r>
            <a:endParaRPr/>
          </a:p>
        </p:txBody>
      </p:sp>
      <p:sp>
        <p:nvSpPr>
          <p:cNvPr id="104" name="Google Shape;104;p3"/>
          <p:cNvSpPr txBox="1"/>
          <p:nvPr>
            <p:ph idx="6" type="body"/>
          </p:nvPr>
        </p:nvSpPr>
        <p:spPr>
          <a:xfrm>
            <a:off x="28354625" y="30904825"/>
            <a:ext cx="32019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Open / Locked State</a:t>
            </a:r>
            <a:endParaRPr/>
          </a:p>
        </p:txBody>
      </p:sp>
      <p:pic>
        <p:nvPicPr>
          <p:cNvPr id="105" name="Google Shape;105;p3" title="20250325_054522.jpg"/>
          <p:cNvPicPr preferRelativeResize="0"/>
          <p:nvPr/>
        </p:nvPicPr>
        <p:blipFill rotWithShape="1">
          <a:blip r:embed="rId8">
            <a:alphaModFix/>
          </a:blip>
          <a:srcRect b="27020" l="17531" r="13364" t="20995"/>
          <a:stretch/>
        </p:blipFill>
        <p:spPr>
          <a:xfrm>
            <a:off x="27353400" y="25637383"/>
            <a:ext cx="5181677" cy="5197420"/>
          </a:xfrm>
          <a:prstGeom prst="rect">
            <a:avLst/>
          </a:prstGeom>
          <a:noFill/>
          <a:ln cap="flat" cmpd="sng" w="28575">
            <a:solidFill>
              <a:schemeClr val="dk1"/>
            </a:solidFill>
            <a:prstDash val="solid"/>
            <a:round/>
            <a:headEnd len="sm" w="sm" type="none"/>
            <a:tailEnd len="sm" w="sm" type="none"/>
          </a:ln>
        </p:spPr>
      </p:pic>
      <p:pic>
        <p:nvPicPr>
          <p:cNvPr id="106" name="Google Shape;106;p3" title="20250325_054353.jpg"/>
          <p:cNvPicPr preferRelativeResize="0"/>
          <p:nvPr/>
        </p:nvPicPr>
        <p:blipFill rotWithShape="1">
          <a:blip r:embed="rId9">
            <a:alphaModFix/>
          </a:blip>
          <a:srcRect b="27955" l="23368" r="15345" t="26194"/>
          <a:stretch/>
        </p:blipFill>
        <p:spPr>
          <a:xfrm>
            <a:off x="11654575" y="11676876"/>
            <a:ext cx="5300398" cy="5287378"/>
          </a:xfrm>
          <a:prstGeom prst="rect">
            <a:avLst/>
          </a:prstGeom>
          <a:noFill/>
          <a:ln cap="flat" cmpd="sng" w="28575">
            <a:solidFill>
              <a:schemeClr val="dk1"/>
            </a:solidFill>
            <a:prstDash val="solid"/>
            <a:round/>
            <a:headEnd len="sm" w="sm" type="none"/>
            <a:tailEnd len="sm" w="sm" type="none"/>
          </a:ln>
        </p:spPr>
      </p:pic>
      <p:pic>
        <p:nvPicPr>
          <p:cNvPr id="107" name="Google Shape;107;p3" title="20250325_054455.jpg"/>
          <p:cNvPicPr preferRelativeResize="0"/>
          <p:nvPr/>
        </p:nvPicPr>
        <p:blipFill rotWithShape="1">
          <a:blip r:embed="rId10">
            <a:alphaModFix/>
          </a:blip>
          <a:srcRect b="19888" l="27398" r="27943" t="20134"/>
          <a:stretch/>
        </p:blipFill>
        <p:spPr>
          <a:xfrm>
            <a:off x="22096675" y="25661425"/>
            <a:ext cx="5118356" cy="5155300"/>
          </a:xfrm>
          <a:prstGeom prst="rect">
            <a:avLst/>
          </a:prstGeom>
          <a:noFill/>
          <a:ln cap="flat" cmpd="sng" w="28575">
            <a:solidFill>
              <a:schemeClr val="dk1"/>
            </a:solidFill>
            <a:prstDash val="solid"/>
            <a:round/>
            <a:headEnd len="sm" w="sm" type="none"/>
            <a:tailEnd len="sm" w="sm" type="none"/>
          </a:ln>
        </p:spPr>
      </p:pic>
      <p:sp>
        <p:nvSpPr>
          <p:cNvPr id="108" name="Google Shape;108;p3"/>
          <p:cNvSpPr txBox="1"/>
          <p:nvPr/>
        </p:nvSpPr>
        <p:spPr>
          <a:xfrm>
            <a:off x="14199500" y="11770100"/>
            <a:ext cx="1662300" cy="523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800">
                <a:solidFill>
                  <a:srgbClr val="2C3F71"/>
                </a:solidFill>
                <a:latin typeface="Calibri"/>
                <a:ea typeface="Calibri"/>
                <a:cs typeface="Calibri"/>
                <a:sym typeface="Calibri"/>
              </a:rPr>
              <a:t>Servos x 2</a:t>
            </a:r>
            <a:endParaRPr/>
          </a:p>
        </p:txBody>
      </p:sp>
      <p:cxnSp>
        <p:nvCxnSpPr>
          <p:cNvPr id="109" name="Google Shape;109;p3"/>
          <p:cNvCxnSpPr>
            <a:stCxn id="108" idx="2"/>
          </p:cNvCxnSpPr>
          <p:nvPr/>
        </p:nvCxnSpPr>
        <p:spPr>
          <a:xfrm flipH="1">
            <a:off x="13119050" y="12293300"/>
            <a:ext cx="1911600" cy="2273700"/>
          </a:xfrm>
          <a:prstGeom prst="straightConnector1">
            <a:avLst/>
          </a:prstGeom>
          <a:noFill/>
          <a:ln cap="flat" cmpd="sng" w="38100">
            <a:solidFill>
              <a:srgbClr val="FF0000"/>
            </a:solidFill>
            <a:prstDash val="solid"/>
            <a:round/>
            <a:headEnd len="med" w="med" type="none"/>
            <a:tailEnd len="med" w="med" type="triangle"/>
          </a:ln>
        </p:spPr>
      </p:cxnSp>
      <p:cxnSp>
        <p:nvCxnSpPr>
          <p:cNvPr id="110" name="Google Shape;110;p3"/>
          <p:cNvCxnSpPr>
            <a:stCxn id="108" idx="2"/>
          </p:cNvCxnSpPr>
          <p:nvPr/>
        </p:nvCxnSpPr>
        <p:spPr>
          <a:xfrm>
            <a:off x="15030650" y="12293300"/>
            <a:ext cx="577800" cy="1714800"/>
          </a:xfrm>
          <a:prstGeom prst="straightConnector1">
            <a:avLst/>
          </a:prstGeom>
          <a:noFill/>
          <a:ln cap="flat" cmpd="sng" w="38100">
            <a:solidFill>
              <a:srgbClr val="FF0000"/>
            </a:solidFill>
            <a:prstDash val="solid"/>
            <a:round/>
            <a:headEnd len="med" w="med" type="none"/>
            <a:tailEnd len="med" w="med" type="triangle"/>
          </a:ln>
        </p:spPr>
      </p:cxnSp>
      <p:sp>
        <p:nvSpPr>
          <p:cNvPr id="111" name="Google Shape;111;p3"/>
          <p:cNvSpPr txBox="1"/>
          <p:nvPr/>
        </p:nvSpPr>
        <p:spPr>
          <a:xfrm>
            <a:off x="11768150" y="16342100"/>
            <a:ext cx="2633700" cy="523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800">
                <a:solidFill>
                  <a:srgbClr val="2C3F71"/>
                </a:solidFill>
                <a:latin typeface="Calibri"/>
                <a:ea typeface="Calibri"/>
                <a:cs typeface="Calibri"/>
                <a:sym typeface="Calibri"/>
              </a:rPr>
              <a:t>BLDC &amp; Slip Ring</a:t>
            </a:r>
            <a:endParaRPr/>
          </a:p>
        </p:txBody>
      </p:sp>
      <p:cxnSp>
        <p:nvCxnSpPr>
          <p:cNvPr id="112" name="Google Shape;112;p3"/>
          <p:cNvCxnSpPr>
            <a:stCxn id="111" idx="0"/>
          </p:cNvCxnSpPr>
          <p:nvPr/>
        </p:nvCxnSpPr>
        <p:spPr>
          <a:xfrm flipH="1" rot="10800000">
            <a:off x="13085000" y="14414600"/>
            <a:ext cx="1189800" cy="1927500"/>
          </a:xfrm>
          <a:prstGeom prst="straightConnector1">
            <a:avLst/>
          </a:prstGeom>
          <a:noFill/>
          <a:ln cap="flat" cmpd="sng" w="38100">
            <a:solidFill>
              <a:srgbClr val="FF0000"/>
            </a:solidFill>
            <a:prstDash val="solid"/>
            <a:round/>
            <a:headEnd len="med" w="med" type="none"/>
            <a:tailEnd len="med" w="med" type="triangle"/>
          </a:ln>
        </p:spPr>
      </p:cxnSp>
      <p:sp>
        <p:nvSpPr>
          <p:cNvPr id="113" name="Google Shape;113;p3"/>
          <p:cNvSpPr txBox="1"/>
          <p:nvPr>
            <p:ph idx="6" type="body"/>
          </p:nvPr>
        </p:nvSpPr>
        <p:spPr>
          <a:xfrm>
            <a:off x="18420625" y="11545713"/>
            <a:ext cx="7075500" cy="4086300"/>
          </a:xfrm>
          <a:prstGeom prst="rect">
            <a:avLst/>
          </a:prstGeom>
          <a:noFill/>
          <a:ln>
            <a:noFill/>
          </a:ln>
        </p:spPr>
        <p:txBody>
          <a:bodyPr anchorCtr="0" anchor="t" bIns="228575" lIns="228575" spcFirstLastPara="1" rIns="228575" wrap="square" tIns="228575">
            <a:noAutofit/>
          </a:bodyPr>
          <a:lstStyle/>
          <a:p>
            <a:pPr indent="0" lvl="0" marL="0" rtl="0" algn="l">
              <a:spcBef>
                <a:spcPts val="0"/>
              </a:spcBef>
              <a:spcAft>
                <a:spcPts val="0"/>
              </a:spcAft>
              <a:buNone/>
            </a:pPr>
            <a:r>
              <a:rPr lang="en-US" sz="3400"/>
              <a:t>Push / Pull Mechanism</a:t>
            </a:r>
            <a:r>
              <a:rPr lang="en-US" sz="3400"/>
              <a:t>:</a:t>
            </a:r>
            <a:endParaRPr sz="3400"/>
          </a:p>
          <a:p>
            <a:pPr indent="-431800" lvl="0" marL="457200" rtl="0" algn="l">
              <a:spcBef>
                <a:spcPts val="0"/>
              </a:spcBef>
              <a:spcAft>
                <a:spcPts val="0"/>
              </a:spcAft>
              <a:buSzPts val="3200"/>
              <a:buChar char="●"/>
            </a:pPr>
            <a:r>
              <a:rPr lang="en-US" sz="3200"/>
              <a:t>Rigid off the shelf measuring tape as starting point of design</a:t>
            </a:r>
            <a:endParaRPr sz="3200"/>
          </a:p>
          <a:p>
            <a:pPr indent="-431800" lvl="0" marL="457200" rtl="0" algn="l">
              <a:spcBef>
                <a:spcPts val="0"/>
              </a:spcBef>
              <a:spcAft>
                <a:spcPts val="0"/>
              </a:spcAft>
              <a:buSzPts val="3200"/>
              <a:buChar char="●"/>
            </a:pPr>
            <a:r>
              <a:rPr lang="en-US" sz="3200"/>
              <a:t>Pushes and retracts the device in and out of the pressure tube</a:t>
            </a:r>
            <a:endParaRPr sz="3200"/>
          </a:p>
          <a:p>
            <a:pPr indent="-431800" lvl="0" marL="457200" rtl="0" algn="l">
              <a:spcBef>
                <a:spcPts val="0"/>
              </a:spcBef>
              <a:spcAft>
                <a:spcPts val="0"/>
              </a:spcAft>
              <a:buSzPts val="3200"/>
              <a:buChar char="●"/>
            </a:pPr>
            <a:r>
              <a:rPr lang="en-US" sz="3200"/>
              <a:t>Operates in both horizontal and vertical orientations</a:t>
            </a:r>
            <a:endParaRPr sz="3000"/>
          </a:p>
        </p:txBody>
      </p:sp>
      <p:sp>
        <p:nvSpPr>
          <p:cNvPr id="114" name="Google Shape;114;p3"/>
          <p:cNvSpPr txBox="1"/>
          <p:nvPr>
            <p:ph idx="6" type="body"/>
          </p:nvPr>
        </p:nvSpPr>
        <p:spPr>
          <a:xfrm>
            <a:off x="25601675" y="17601900"/>
            <a:ext cx="7075500" cy="2724900"/>
          </a:xfrm>
          <a:prstGeom prst="rect">
            <a:avLst/>
          </a:prstGeom>
          <a:noFill/>
          <a:ln>
            <a:noFill/>
          </a:ln>
        </p:spPr>
        <p:txBody>
          <a:bodyPr anchorCtr="0" anchor="t" bIns="228575" lIns="228575" spcFirstLastPara="1" rIns="228575" wrap="square" tIns="228575">
            <a:noAutofit/>
          </a:bodyPr>
          <a:lstStyle/>
          <a:p>
            <a:pPr indent="0" lvl="0" marL="0" rtl="0" algn="l">
              <a:spcBef>
                <a:spcPts val="0"/>
              </a:spcBef>
              <a:spcAft>
                <a:spcPts val="0"/>
              </a:spcAft>
              <a:buNone/>
            </a:pPr>
            <a:r>
              <a:rPr lang="en-US" sz="3400"/>
              <a:t>Software and Electronic Design</a:t>
            </a:r>
            <a:r>
              <a:rPr lang="en-US" sz="3400"/>
              <a:t>:</a:t>
            </a:r>
            <a:endParaRPr sz="3400"/>
          </a:p>
          <a:p>
            <a:pPr indent="-419100" lvl="0" marL="457200" rtl="0" algn="l">
              <a:spcBef>
                <a:spcPts val="0"/>
              </a:spcBef>
              <a:spcAft>
                <a:spcPts val="0"/>
              </a:spcAft>
              <a:buSzPts val="3000"/>
              <a:buChar char="●"/>
            </a:pPr>
            <a:r>
              <a:rPr lang="en-US" sz="3000"/>
              <a:t>Programmed in C/C# (Arduino)</a:t>
            </a:r>
            <a:endParaRPr sz="3000"/>
          </a:p>
          <a:p>
            <a:pPr indent="-419100" lvl="0" marL="457200" rtl="0" algn="l">
              <a:spcBef>
                <a:spcPts val="0"/>
              </a:spcBef>
              <a:spcAft>
                <a:spcPts val="0"/>
              </a:spcAft>
              <a:buSzPts val="3000"/>
              <a:buChar char="●"/>
            </a:pPr>
            <a:r>
              <a:rPr lang="en-US" sz="3000"/>
              <a:t>2 x Micro Servo and 1 x Large Servo</a:t>
            </a:r>
            <a:endParaRPr sz="3000"/>
          </a:p>
          <a:p>
            <a:pPr indent="-419100" lvl="0" marL="457200" rtl="0" algn="l">
              <a:spcBef>
                <a:spcPts val="0"/>
              </a:spcBef>
              <a:spcAft>
                <a:spcPts val="0"/>
              </a:spcAft>
              <a:buSzPts val="3000"/>
              <a:buChar char="●"/>
            </a:pPr>
            <a:r>
              <a:rPr lang="en-US" sz="3000"/>
              <a:t>2 x BLDC</a:t>
            </a:r>
            <a:endParaRPr sz="3000"/>
          </a:p>
          <a:p>
            <a:pPr indent="-419100" lvl="0" marL="457200" rtl="0" algn="l">
              <a:spcBef>
                <a:spcPts val="0"/>
              </a:spcBef>
              <a:spcAft>
                <a:spcPts val="0"/>
              </a:spcAft>
              <a:buSzPts val="3000"/>
              <a:buChar char="●"/>
            </a:pPr>
            <a:r>
              <a:rPr lang="en-US" sz="3000"/>
              <a:t>1 x ESP32 Microcontroller</a:t>
            </a:r>
            <a:endParaRPr sz="3000"/>
          </a:p>
          <a:p>
            <a:pPr indent="-419100" lvl="0" marL="457200" rtl="0" algn="l">
              <a:spcBef>
                <a:spcPts val="0"/>
              </a:spcBef>
              <a:spcAft>
                <a:spcPts val="0"/>
              </a:spcAft>
              <a:buSzPts val="3000"/>
              <a:buChar char="●"/>
            </a:pPr>
            <a:r>
              <a:rPr lang="en-US" sz="3000"/>
              <a:t>1 x Encoder &amp; Diametric Magnet</a:t>
            </a:r>
            <a:endParaRPr sz="3000"/>
          </a:p>
        </p:txBody>
      </p:sp>
      <p:sp>
        <p:nvSpPr>
          <p:cNvPr id="115" name="Google Shape;115;p3"/>
          <p:cNvSpPr txBox="1"/>
          <p:nvPr>
            <p:ph idx="6" type="body"/>
          </p:nvPr>
        </p:nvSpPr>
        <p:spPr>
          <a:xfrm>
            <a:off x="28166396" y="16074438"/>
            <a:ext cx="2072400" cy="769500"/>
          </a:xfrm>
          <a:prstGeom prst="rect">
            <a:avLst/>
          </a:prstGeom>
          <a:noFill/>
          <a:ln>
            <a:noFill/>
          </a:ln>
        </p:spPr>
        <p:txBody>
          <a:bodyPr anchorCtr="0" anchor="t" bIns="228575" lIns="228575" spcFirstLastPara="1" rIns="228575" wrap="square" tIns="228575">
            <a:noAutofit/>
          </a:bodyPr>
          <a:lstStyle/>
          <a:p>
            <a:pPr indent="0" lvl="0" marL="0" rtl="0" algn="ctr">
              <a:spcBef>
                <a:spcPts val="0"/>
              </a:spcBef>
              <a:spcAft>
                <a:spcPts val="0"/>
              </a:spcAft>
              <a:buClr>
                <a:srgbClr val="2C3F71"/>
              </a:buClr>
              <a:buSzPts val="2000"/>
              <a:buNone/>
            </a:pPr>
            <a:r>
              <a:rPr lang="en-US" sz="2000"/>
              <a:t>See Resources for complete code &amp; Bill Of Materials</a:t>
            </a:r>
            <a:endParaRPr/>
          </a:p>
        </p:txBody>
      </p:sp>
      <p:pic>
        <p:nvPicPr>
          <p:cNvPr id="116" name="Google Shape;116;p3"/>
          <p:cNvPicPr preferRelativeResize="0"/>
          <p:nvPr/>
        </p:nvPicPr>
        <p:blipFill>
          <a:blip r:embed="rId11">
            <a:alphaModFix/>
          </a:blip>
          <a:stretch>
            <a:fillRect/>
          </a:stretch>
        </p:blipFill>
        <p:spPr>
          <a:xfrm>
            <a:off x="25755474" y="12005588"/>
            <a:ext cx="6591524" cy="3696676"/>
          </a:xfrm>
          <a:prstGeom prst="rect">
            <a:avLst/>
          </a:prstGeom>
          <a:noFill/>
          <a:ln cap="flat" cmpd="sng" w="28575">
            <a:solidFill>
              <a:schemeClr val="dk1"/>
            </a:solidFill>
            <a:prstDash val="solid"/>
            <a:round/>
            <a:headEnd len="sm" w="sm" type="none"/>
            <a:tailEnd len="sm" w="sm" type="none"/>
          </a:ln>
        </p:spPr>
      </p:pic>
      <p:pic>
        <p:nvPicPr>
          <p:cNvPr id="117" name="Google Shape;117;p3"/>
          <p:cNvPicPr preferRelativeResize="0"/>
          <p:nvPr/>
        </p:nvPicPr>
        <p:blipFill>
          <a:blip r:embed="rId12">
            <a:alphaModFix/>
          </a:blip>
          <a:stretch>
            <a:fillRect/>
          </a:stretch>
        </p:blipFill>
        <p:spPr>
          <a:xfrm>
            <a:off x="25755475" y="15758875"/>
            <a:ext cx="2511300" cy="2048411"/>
          </a:xfrm>
          <a:prstGeom prst="rect">
            <a:avLst/>
          </a:prstGeom>
          <a:noFill/>
          <a:ln>
            <a:noFill/>
          </a:ln>
        </p:spPr>
      </p:pic>
      <p:pic>
        <p:nvPicPr>
          <p:cNvPr id="118" name="Google Shape;118;p3"/>
          <p:cNvPicPr preferRelativeResize="0"/>
          <p:nvPr/>
        </p:nvPicPr>
        <p:blipFill>
          <a:blip r:embed="rId13">
            <a:alphaModFix/>
          </a:blip>
          <a:stretch>
            <a:fillRect/>
          </a:stretch>
        </p:blipFill>
        <p:spPr>
          <a:xfrm>
            <a:off x="30174966" y="15761526"/>
            <a:ext cx="2172034" cy="2048400"/>
          </a:xfrm>
          <a:prstGeom prst="rect">
            <a:avLst/>
          </a:prstGeom>
          <a:noFill/>
          <a:ln>
            <a:noFill/>
          </a:ln>
        </p:spPr>
      </p:pic>
      <p:pic>
        <p:nvPicPr>
          <p:cNvPr id="119" name="Google Shape;119;p3" title="20250325_093755.jpg"/>
          <p:cNvPicPr preferRelativeResize="0"/>
          <p:nvPr/>
        </p:nvPicPr>
        <p:blipFill rotWithShape="1">
          <a:blip r:embed="rId14">
            <a:alphaModFix/>
          </a:blip>
          <a:srcRect b="34949" l="0" r="0" t="4436"/>
          <a:stretch/>
        </p:blipFill>
        <p:spPr>
          <a:xfrm>
            <a:off x="18724025" y="15478300"/>
            <a:ext cx="6378766" cy="5155302"/>
          </a:xfrm>
          <a:prstGeom prst="rect">
            <a:avLst/>
          </a:prstGeom>
          <a:noFill/>
          <a:ln>
            <a:noFill/>
          </a:ln>
        </p:spPr>
      </p:pic>
      <p:pic>
        <p:nvPicPr>
          <p:cNvPr id="120" name="Google Shape;120;p3" title="20250325_093116.jpg"/>
          <p:cNvPicPr preferRelativeResize="0"/>
          <p:nvPr/>
        </p:nvPicPr>
        <p:blipFill rotWithShape="1">
          <a:blip r:embed="rId15">
            <a:alphaModFix/>
          </a:blip>
          <a:srcRect b="9646" l="8419" r="6190" t="10627"/>
          <a:stretch/>
        </p:blipFill>
        <p:spPr>
          <a:xfrm rot="-5400000">
            <a:off x="34747950" y="10532821"/>
            <a:ext cx="7075500" cy="8808904"/>
          </a:xfrm>
          <a:prstGeom prst="rect">
            <a:avLst/>
          </a:prstGeom>
          <a:noFill/>
          <a:ln>
            <a:noFill/>
          </a:ln>
        </p:spPr>
      </p:pic>
      <p:sp>
        <p:nvSpPr>
          <p:cNvPr id="121" name="Google Shape;121;p3"/>
          <p:cNvSpPr txBox="1"/>
          <p:nvPr/>
        </p:nvSpPr>
        <p:spPr>
          <a:xfrm rot="729">
            <a:off x="39601800" y="14567300"/>
            <a:ext cx="2828700" cy="523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800">
                <a:solidFill>
                  <a:srgbClr val="2C3F71"/>
                </a:solidFill>
                <a:latin typeface="Calibri"/>
                <a:ea typeface="Calibri"/>
                <a:cs typeface="Calibri"/>
                <a:sym typeface="Calibri"/>
              </a:rPr>
              <a:t>Lock Mechanism</a:t>
            </a:r>
            <a:endParaRPr/>
          </a:p>
        </p:txBody>
      </p:sp>
      <p:sp>
        <p:nvSpPr>
          <p:cNvPr id="122" name="Google Shape;122;p3"/>
          <p:cNvSpPr txBox="1"/>
          <p:nvPr/>
        </p:nvSpPr>
        <p:spPr>
          <a:xfrm rot="538">
            <a:off x="38595300" y="17697875"/>
            <a:ext cx="3835200" cy="523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800">
                <a:solidFill>
                  <a:srgbClr val="2C3F71"/>
                </a:solidFill>
                <a:latin typeface="Calibri"/>
                <a:ea typeface="Calibri"/>
                <a:cs typeface="Calibri"/>
                <a:sym typeface="Calibri"/>
              </a:rPr>
              <a:t>Push / Pull Mechanism</a:t>
            </a:r>
            <a:endParaRPr/>
          </a:p>
        </p:txBody>
      </p:sp>
      <p:sp>
        <p:nvSpPr>
          <p:cNvPr id="123" name="Google Shape;123;p3"/>
          <p:cNvSpPr txBox="1"/>
          <p:nvPr/>
        </p:nvSpPr>
        <p:spPr>
          <a:xfrm rot="729">
            <a:off x="33881250" y="15478600"/>
            <a:ext cx="2828700" cy="9879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2800">
                <a:solidFill>
                  <a:srgbClr val="2C3F71"/>
                </a:solidFill>
                <a:latin typeface="Calibri"/>
                <a:ea typeface="Calibri"/>
                <a:cs typeface="Calibri"/>
                <a:sym typeface="Calibri"/>
              </a:rPr>
              <a:t>Collect / Scrape</a:t>
            </a:r>
            <a:r>
              <a:rPr b="1" lang="en-US" sz="2800">
                <a:solidFill>
                  <a:srgbClr val="2C3F71"/>
                </a:solidFill>
                <a:latin typeface="Calibri"/>
                <a:ea typeface="Calibri"/>
                <a:cs typeface="Calibri"/>
                <a:sym typeface="Calibri"/>
              </a:rPr>
              <a:t> Mechanism</a:t>
            </a:r>
            <a:endParaRPr/>
          </a:p>
        </p:txBody>
      </p:sp>
      <p:pic>
        <p:nvPicPr>
          <p:cNvPr id="124" name="Google Shape;124;p3"/>
          <p:cNvPicPr preferRelativeResize="0"/>
          <p:nvPr/>
        </p:nvPicPr>
        <p:blipFill rotWithShape="1">
          <a:blip r:embed="rId16">
            <a:alphaModFix/>
          </a:blip>
          <a:srcRect b="0" l="21488" r="21482" t="0"/>
          <a:stretch/>
        </p:blipFill>
        <p:spPr>
          <a:xfrm>
            <a:off x="36068000" y="23843973"/>
            <a:ext cx="1340451" cy="1337151"/>
          </a:xfrm>
          <a:prstGeom prst="rect">
            <a:avLst/>
          </a:prstGeom>
          <a:noFill/>
          <a:ln>
            <a:noFill/>
          </a:ln>
        </p:spPr>
      </p:pic>
      <p:pic>
        <p:nvPicPr>
          <p:cNvPr id="125" name="Google Shape;125;p3"/>
          <p:cNvPicPr preferRelativeResize="0"/>
          <p:nvPr/>
        </p:nvPicPr>
        <p:blipFill>
          <a:blip r:embed="rId17">
            <a:alphaModFix/>
          </a:blip>
          <a:stretch>
            <a:fillRect/>
          </a:stretch>
        </p:blipFill>
        <p:spPr>
          <a:xfrm>
            <a:off x="38856250" y="23945606"/>
            <a:ext cx="1662300" cy="1133896"/>
          </a:xfrm>
          <a:prstGeom prst="rect">
            <a:avLst/>
          </a:prstGeom>
          <a:noFill/>
          <a:ln>
            <a:noFill/>
          </a:ln>
        </p:spPr>
      </p:pic>
      <p:pic>
        <p:nvPicPr>
          <p:cNvPr id="126" name="Google Shape;126;p3"/>
          <p:cNvPicPr preferRelativeResize="0"/>
          <p:nvPr/>
        </p:nvPicPr>
        <p:blipFill>
          <a:blip r:embed="rId18">
            <a:alphaModFix/>
          </a:blip>
          <a:stretch>
            <a:fillRect/>
          </a:stretch>
        </p:blipFill>
        <p:spPr>
          <a:xfrm>
            <a:off x="37637050" y="24050846"/>
            <a:ext cx="923400" cy="923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PosterPresentations.com-36x48_Trifold_Template-V3">
  <a:themeElements>
    <a:clrScheme name="Metro">
      <a:dk1>
        <a:srgbClr val="000000"/>
      </a:dk1>
      <a:lt1>
        <a:srgbClr val="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