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88" r:id="rId3"/>
    <p:sldId id="275" r:id="rId4"/>
    <p:sldId id="289" r:id="rId5"/>
    <p:sldId id="290" r:id="rId6"/>
    <p:sldId id="291" r:id="rId7"/>
    <p:sldId id="292" r:id="rId8"/>
    <p:sldId id="293" r:id="rId9"/>
    <p:sldId id="294" r:id="rId10"/>
    <p:sldId id="268" r:id="rId11"/>
    <p:sldId id="295" r:id="rId12"/>
    <p:sldId id="297" r:id="rId13"/>
    <p:sldId id="296" r:id="rId14"/>
    <p:sldId id="298" r:id="rId15"/>
    <p:sldId id="302" r:id="rId16"/>
    <p:sldId id="277" r:id="rId17"/>
    <p:sldId id="300" r:id="rId18"/>
    <p:sldId id="301" r:id="rId19"/>
    <p:sldId id="303" r:id="rId20"/>
    <p:sldId id="304" r:id="rId21"/>
    <p:sldId id="305" r:id="rId22"/>
    <p:sldId id="306" r:id="rId23"/>
    <p:sldId id="307" r:id="rId24"/>
    <p:sldId id="308" r:id="rId25"/>
    <p:sldId id="309" r:id="rId26"/>
    <p:sldId id="282" r:id="rId2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0A8"/>
    <a:srgbClr val="FF5969"/>
    <a:srgbClr val="5D7373"/>
    <a:srgbClr val="3B2F24"/>
    <a:srgbClr val="52CBBE"/>
    <a:srgbClr val="F0EEF0"/>
    <a:srgbClr val="FEC630"/>
    <a:srgbClr val="52C9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3" autoAdjust="0"/>
    <p:restoredTop sz="94660"/>
  </p:normalViewPr>
  <p:slideViewPr>
    <p:cSldViewPr snapToGrid="0">
      <p:cViewPr varScale="1">
        <p:scale>
          <a:sx n="74" d="100"/>
          <a:sy n="74" d="100"/>
        </p:scale>
        <p:origin x="53" y="2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24.11.2024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0364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24.11.2024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6635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24.11.2024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7111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24.11.2024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4677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24.11.2024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5361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24.11.2024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403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24.11.2024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3770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24.11.2024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0331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24.11.2024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1956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24.11.2024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6004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AF59-80FD-42F8-B77B-6179688B7234}" type="datetimeFigureOut">
              <a:rPr lang="de-DE" smtClean="0"/>
              <a:t>24.11.2024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89FD0-501B-4C6F-9CB2-8996B7BF4EF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6898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E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FAF59-80FD-42F8-B77B-6179688B7234}" type="datetimeFigureOut">
              <a:rPr lang="de-DE" smtClean="0"/>
              <a:t>24.11.2024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89FD0-501B-4C6F-9CB2-8996B7BF4EF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1875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>
            <a:extLst>
              <a:ext uri="{FF2B5EF4-FFF2-40B4-BE49-F238E27FC236}">
                <a16:creationId xmlns:a16="http://schemas.microsoft.com/office/drawing/2014/main" id="{71382190-201C-4BAE-91F3-296A26671C96}"/>
              </a:ext>
            </a:extLst>
          </p:cNvPr>
          <p:cNvSpPr/>
          <p:nvPr/>
        </p:nvSpPr>
        <p:spPr>
          <a:xfrm>
            <a:off x="-8534830" y="-1"/>
            <a:ext cx="5781368" cy="6858000"/>
          </a:xfrm>
          <a:prstGeom prst="rect">
            <a:avLst/>
          </a:prstGeom>
          <a:solidFill>
            <a:srgbClr val="F0EEF0"/>
          </a:solidFill>
          <a:ln>
            <a:noFill/>
          </a:ln>
          <a:effectLst>
            <a:outerShdw blurRad="215900" dist="38100" sx="101000" sy="101000" algn="l" rotWithShape="0">
              <a:schemeClr val="tx1">
                <a:lumMod val="65000"/>
                <a:lumOff val="35000"/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orme libre 77"/>
          <p:cNvSpPr/>
          <p:nvPr/>
        </p:nvSpPr>
        <p:spPr>
          <a:xfrm>
            <a:off x="-59925" y="-1"/>
            <a:ext cx="12234758" cy="6857999"/>
          </a:xfrm>
          <a:custGeom>
            <a:avLst/>
            <a:gdLst>
              <a:gd name="connsiteX0" fmla="*/ 9584533 w 9584533"/>
              <a:gd name="connsiteY0" fmla="*/ 4798723 h 6857999"/>
              <a:gd name="connsiteX1" fmla="*/ 9584533 w 9584533"/>
              <a:gd name="connsiteY1" fmla="*/ 6857999 h 6857999"/>
              <a:gd name="connsiteX2" fmla="*/ 8597017 w 9584533"/>
              <a:gd name="connsiteY2" fmla="*/ 6857999 h 6857999"/>
              <a:gd name="connsiteX3" fmla="*/ 0 w 9584533"/>
              <a:gd name="connsiteY3" fmla="*/ 0 h 6857999"/>
              <a:gd name="connsiteX4" fmla="*/ 5627458 w 9584533"/>
              <a:gd name="connsiteY4" fmla="*/ 0 h 6857999"/>
              <a:gd name="connsiteX5" fmla="*/ 3886205 w 9584533"/>
              <a:gd name="connsiteY5" fmla="*/ 3631050 h 6857999"/>
              <a:gd name="connsiteX6" fmla="*/ 4104039 w 9584533"/>
              <a:gd name="connsiteY6" fmla="*/ 4250310 h 6857999"/>
              <a:gd name="connsiteX7" fmla="*/ 5778177 w 9584533"/>
              <a:gd name="connsiteY7" fmla="*/ 5053134 h 6857999"/>
              <a:gd name="connsiteX8" fmla="*/ 6397436 w 9584533"/>
              <a:gd name="connsiteY8" fmla="*/ 4835300 h 6857999"/>
              <a:gd name="connsiteX9" fmla="*/ 8716181 w 9584533"/>
              <a:gd name="connsiteY9" fmla="*/ 0 h 6857999"/>
              <a:gd name="connsiteX10" fmla="*/ 9584533 w 9584533"/>
              <a:gd name="connsiteY10" fmla="*/ 0 h 6857999"/>
              <a:gd name="connsiteX11" fmla="*/ 9584533 w 9584533"/>
              <a:gd name="connsiteY11" fmla="*/ 1903782 h 6857999"/>
              <a:gd name="connsiteX12" fmla="*/ 8620545 w 9584533"/>
              <a:gd name="connsiteY12" fmla="*/ 1441506 h 6857999"/>
              <a:gd name="connsiteX13" fmla="*/ 8001286 w 9584533"/>
              <a:gd name="connsiteY13" fmla="*/ 1659341 h 6857999"/>
              <a:gd name="connsiteX14" fmla="*/ 5508294 w 9584533"/>
              <a:gd name="connsiteY14" fmla="*/ 6857999 h 6857999"/>
              <a:gd name="connsiteX15" fmla="*/ 0 w 9584533"/>
              <a:gd name="connsiteY1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584533" h="6857999">
                <a:moveTo>
                  <a:pt x="9584533" y="4798723"/>
                </a:moveTo>
                <a:lnTo>
                  <a:pt x="9584533" y="6857999"/>
                </a:lnTo>
                <a:lnTo>
                  <a:pt x="8597017" y="6857999"/>
                </a:lnTo>
                <a:close/>
                <a:moveTo>
                  <a:pt x="0" y="0"/>
                </a:moveTo>
                <a:lnTo>
                  <a:pt x="5627458" y="0"/>
                </a:lnTo>
                <a:lnTo>
                  <a:pt x="3886205" y="3631050"/>
                </a:lnTo>
                <a:cubicBezTo>
                  <a:pt x="3775354" y="3862208"/>
                  <a:pt x="3872882" y="4139459"/>
                  <a:pt x="4104039" y="4250310"/>
                </a:cubicBezTo>
                <a:lnTo>
                  <a:pt x="5778177" y="5053134"/>
                </a:lnTo>
                <a:cubicBezTo>
                  <a:pt x="6009334" y="5163985"/>
                  <a:pt x="6286585" y="5066457"/>
                  <a:pt x="6397436" y="4835300"/>
                </a:cubicBezTo>
                <a:lnTo>
                  <a:pt x="8716181" y="0"/>
                </a:lnTo>
                <a:lnTo>
                  <a:pt x="9584533" y="0"/>
                </a:lnTo>
                <a:lnTo>
                  <a:pt x="9584533" y="1903782"/>
                </a:lnTo>
                <a:lnTo>
                  <a:pt x="8620545" y="1441506"/>
                </a:lnTo>
                <a:cubicBezTo>
                  <a:pt x="8389388" y="1330656"/>
                  <a:pt x="8112137" y="1428183"/>
                  <a:pt x="8001286" y="1659341"/>
                </a:cubicBezTo>
                <a:lnTo>
                  <a:pt x="5508294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F0E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0" name="TextBox 49">
            <a:extLst>
              <a:ext uri="{FF2B5EF4-FFF2-40B4-BE49-F238E27FC236}">
                <a16:creationId xmlns:a16="http://schemas.microsoft.com/office/drawing/2014/main" id="{9EB0FD16-689C-476C-8309-C7173C257513}"/>
              </a:ext>
            </a:extLst>
          </p:cNvPr>
          <p:cNvSpPr txBox="1"/>
          <p:nvPr/>
        </p:nvSpPr>
        <p:spPr>
          <a:xfrm>
            <a:off x="647725" y="251103"/>
            <a:ext cx="8344733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PROJET DE CONCEPTION EN GENIE</a:t>
            </a:r>
            <a:endParaRPr lang="en-US" sz="4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5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TextBox 56">
            <a:extLst>
              <a:ext uri="{FF2B5EF4-FFF2-40B4-BE49-F238E27FC236}">
                <a16:creationId xmlns:a16="http://schemas.microsoft.com/office/drawing/2014/main" id="{4F202974-31A3-4642-B671-F0DBBB7B4663}"/>
              </a:ext>
            </a:extLst>
          </p:cNvPr>
          <p:cNvSpPr txBox="1"/>
          <p:nvPr/>
        </p:nvSpPr>
        <p:spPr>
          <a:xfrm>
            <a:off x="262632" y="2309283"/>
            <a:ext cx="85563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CONCEPTION D’UN DISPOSITIF DE CONTROLE DE TEMPERATURE ET DE QUALITE DE L’AIR</a:t>
            </a:r>
          </a:p>
        </p:txBody>
      </p:sp>
      <p:sp>
        <p:nvSpPr>
          <p:cNvPr id="82" name="Rectangle 81"/>
          <p:cNvSpPr/>
          <p:nvPr/>
        </p:nvSpPr>
        <p:spPr>
          <a:xfrm>
            <a:off x="270058" y="4056141"/>
            <a:ext cx="3509461" cy="823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Présenté par </a:t>
            </a:r>
            <a:r>
              <a:rPr lang="fr-FR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Cypher</a:t>
            </a:r>
            <a:r>
              <a:rPr lang="fr-FR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fr-FR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08977" y="5435689"/>
            <a:ext cx="5999580" cy="8237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fr-FR" sz="2400" dirty="0" err="1" smtClean="0">
                <a:solidFill>
                  <a:srgbClr val="3B2F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Kalivogui</a:t>
            </a:r>
            <a:r>
              <a:rPr lang="fr-FR" sz="2400" dirty="0" smtClean="0">
                <a:solidFill>
                  <a:srgbClr val="3B2F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Anick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fr-FR" sz="2400" dirty="0" err="1" smtClean="0">
                <a:solidFill>
                  <a:srgbClr val="3B2F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Coulidiati</a:t>
            </a:r>
            <a:r>
              <a:rPr lang="fr-FR" sz="2400" dirty="0" smtClean="0">
                <a:solidFill>
                  <a:srgbClr val="3B2F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 smtClean="0">
                <a:solidFill>
                  <a:srgbClr val="3B2F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Séréna</a:t>
            </a:r>
            <a:endParaRPr lang="fr-FR" sz="2400" dirty="0">
              <a:solidFill>
                <a:srgbClr val="3B2F2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fr-FR" sz="2400" dirty="0" err="1" smtClean="0">
                <a:solidFill>
                  <a:srgbClr val="3B2F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Rabarijaona</a:t>
            </a:r>
            <a:r>
              <a:rPr lang="fr-FR" sz="2400" dirty="0" smtClean="0">
                <a:solidFill>
                  <a:srgbClr val="3B2F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Mario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fr-FR" sz="2400" dirty="0" err="1" smtClean="0">
                <a:solidFill>
                  <a:srgbClr val="3B2F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Yekpogni</a:t>
            </a:r>
            <a:r>
              <a:rPr lang="fr-FR" sz="2400" dirty="0" smtClean="0">
                <a:solidFill>
                  <a:srgbClr val="3B2F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Yann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fr-FR" sz="2400" dirty="0" err="1" smtClean="0">
                <a:solidFill>
                  <a:srgbClr val="3B2F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Nganguem</a:t>
            </a:r>
            <a:r>
              <a:rPr lang="fr-FR" sz="2400" dirty="0" smtClean="0">
                <a:solidFill>
                  <a:srgbClr val="3B2F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400" dirty="0" err="1" smtClean="0">
                <a:solidFill>
                  <a:srgbClr val="3B2F2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Telesphore</a:t>
            </a:r>
            <a:endParaRPr lang="fr-FR" sz="2400" dirty="0" smtClean="0">
              <a:solidFill>
                <a:srgbClr val="3B2F2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fr-FR" sz="2400" dirty="0">
              <a:solidFill>
                <a:srgbClr val="3B2F2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e 3"/>
          <p:cNvGrpSpPr/>
          <p:nvPr/>
        </p:nvGrpSpPr>
        <p:grpSpPr>
          <a:xfrm>
            <a:off x="3873074" y="-463201"/>
            <a:ext cx="8595286" cy="8233655"/>
            <a:chOff x="3873074" y="-463201"/>
            <a:chExt cx="8595286" cy="8233655"/>
          </a:xfrm>
          <a:blipFill>
            <a:blip r:embed="rId2"/>
            <a:stretch>
              <a:fillRect/>
            </a:stretch>
          </a:blipFill>
        </p:grpSpPr>
        <p:grpSp>
          <p:nvGrpSpPr>
            <p:cNvPr id="3" name="Groupe 2"/>
            <p:cNvGrpSpPr/>
            <p:nvPr/>
          </p:nvGrpSpPr>
          <p:grpSpPr>
            <a:xfrm>
              <a:off x="3873074" y="-463201"/>
              <a:ext cx="8595286" cy="8168939"/>
              <a:chOff x="3873074" y="-463201"/>
              <a:chExt cx="8595286" cy="8168939"/>
            </a:xfrm>
            <a:grpFill/>
          </p:grpSpPr>
          <p:grpSp>
            <p:nvGrpSpPr>
              <p:cNvPr id="6" name="Groupe 5"/>
              <p:cNvGrpSpPr/>
              <p:nvPr/>
            </p:nvGrpSpPr>
            <p:grpSpPr>
              <a:xfrm>
                <a:off x="6230000" y="-463201"/>
                <a:ext cx="6238360" cy="8168939"/>
                <a:chOff x="5538650" y="-521393"/>
                <a:chExt cx="6938821" cy="8548001"/>
              </a:xfrm>
              <a:grpFill/>
            </p:grpSpPr>
            <p:sp>
              <p:nvSpPr>
                <p:cNvPr id="2" name="Hexagone 1"/>
                <p:cNvSpPr/>
                <p:nvPr/>
              </p:nvSpPr>
              <p:spPr>
                <a:xfrm>
                  <a:off x="10652760" y="-521393"/>
                  <a:ext cx="1676400" cy="1511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64" name="Hexagone 63"/>
                <p:cNvSpPr/>
                <p:nvPr/>
              </p:nvSpPr>
              <p:spPr>
                <a:xfrm>
                  <a:off x="9373145" y="275693"/>
                  <a:ext cx="1676400" cy="1511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65" name="Hexagone 64"/>
                <p:cNvSpPr/>
                <p:nvPr/>
              </p:nvSpPr>
              <p:spPr>
                <a:xfrm>
                  <a:off x="10710620" y="1031458"/>
                  <a:ext cx="1676400" cy="1511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66" name="Hexagone 65"/>
                <p:cNvSpPr/>
                <p:nvPr/>
              </p:nvSpPr>
              <p:spPr>
                <a:xfrm>
                  <a:off x="9398392" y="1816394"/>
                  <a:ext cx="1676400" cy="1511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67" name="Hexagone 66"/>
                <p:cNvSpPr/>
                <p:nvPr/>
              </p:nvSpPr>
              <p:spPr>
                <a:xfrm>
                  <a:off x="10710620" y="2593845"/>
                  <a:ext cx="1676400" cy="1511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68" name="Hexagone 67"/>
                <p:cNvSpPr/>
                <p:nvPr/>
              </p:nvSpPr>
              <p:spPr>
                <a:xfrm>
                  <a:off x="9422246" y="3378781"/>
                  <a:ext cx="1676400" cy="1511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69" name="Hexagone 68"/>
                <p:cNvSpPr/>
                <p:nvPr/>
              </p:nvSpPr>
              <p:spPr>
                <a:xfrm>
                  <a:off x="10740301" y="4146044"/>
                  <a:ext cx="1676400" cy="1511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70" name="Hexagone 69"/>
                <p:cNvSpPr/>
                <p:nvPr/>
              </p:nvSpPr>
              <p:spPr>
                <a:xfrm>
                  <a:off x="9469346" y="4952433"/>
                  <a:ext cx="1676400" cy="1511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71" name="Hexagone 70"/>
                <p:cNvSpPr/>
                <p:nvPr/>
              </p:nvSpPr>
              <p:spPr>
                <a:xfrm>
                  <a:off x="10801071" y="5689197"/>
                  <a:ext cx="1676400" cy="1511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72" name="Hexagone 71"/>
                <p:cNvSpPr/>
                <p:nvPr/>
              </p:nvSpPr>
              <p:spPr>
                <a:xfrm>
                  <a:off x="9498170" y="6496948"/>
                  <a:ext cx="1676400" cy="1511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73" name="Hexagone 72"/>
                <p:cNvSpPr/>
                <p:nvPr/>
              </p:nvSpPr>
              <p:spPr>
                <a:xfrm>
                  <a:off x="8155319" y="4199682"/>
                  <a:ext cx="1676400" cy="1511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74" name="Hexagone 73"/>
                <p:cNvSpPr/>
                <p:nvPr/>
              </p:nvSpPr>
              <p:spPr>
                <a:xfrm>
                  <a:off x="8162254" y="5733523"/>
                  <a:ext cx="1676400" cy="1511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75" name="Hexagone 74"/>
                <p:cNvSpPr/>
                <p:nvPr/>
              </p:nvSpPr>
              <p:spPr>
                <a:xfrm>
                  <a:off x="5538650" y="5760070"/>
                  <a:ext cx="1676400" cy="1511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76" name="Hexagone 75"/>
                <p:cNvSpPr/>
                <p:nvPr/>
              </p:nvSpPr>
              <p:spPr>
                <a:xfrm>
                  <a:off x="8097688" y="2637295"/>
                  <a:ext cx="1676400" cy="1511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77" name="Hexagone 76"/>
                <p:cNvSpPr/>
                <p:nvPr/>
              </p:nvSpPr>
              <p:spPr>
                <a:xfrm>
                  <a:off x="6862829" y="4966558"/>
                  <a:ext cx="1676400" cy="1511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79" name="Hexagone 78"/>
                <p:cNvSpPr/>
                <p:nvPr/>
              </p:nvSpPr>
              <p:spPr>
                <a:xfrm>
                  <a:off x="6859140" y="6514614"/>
                  <a:ext cx="1676400" cy="1511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sp>
            <p:nvSpPr>
              <p:cNvPr id="27" name="Hexagone 26"/>
              <p:cNvSpPr/>
              <p:nvPr/>
            </p:nvSpPr>
            <p:spPr>
              <a:xfrm>
                <a:off x="7379582" y="3308813"/>
                <a:ext cx="1507171" cy="144494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8" name="Hexagone 27"/>
              <p:cNvSpPr/>
              <p:nvPr/>
            </p:nvSpPr>
            <p:spPr>
              <a:xfrm>
                <a:off x="6217566" y="4056141"/>
                <a:ext cx="1507171" cy="144494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Hexagone 28"/>
              <p:cNvSpPr/>
              <p:nvPr/>
            </p:nvSpPr>
            <p:spPr>
              <a:xfrm>
                <a:off x="5055551" y="4841941"/>
                <a:ext cx="1507171" cy="144494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2" name="Hexagone 31"/>
              <p:cNvSpPr/>
              <p:nvPr/>
            </p:nvSpPr>
            <p:spPr>
              <a:xfrm>
                <a:off x="3873074" y="5567072"/>
                <a:ext cx="1507171" cy="144494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34" name="Hexagone 33"/>
            <p:cNvSpPr/>
            <p:nvPr/>
          </p:nvSpPr>
          <p:spPr>
            <a:xfrm>
              <a:off x="5058625" y="6325510"/>
              <a:ext cx="1507171" cy="144494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6991052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-79899" y="0"/>
            <a:ext cx="12348839" cy="736847"/>
          </a:xfrm>
          <a:prstGeom prst="roundRect">
            <a:avLst>
              <a:gd name="adj" fmla="val 7028"/>
            </a:avLst>
          </a:prstGeom>
          <a:solidFill>
            <a:srgbClr val="00A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>
                <a:solidFill>
                  <a:schemeClr val="bg1"/>
                </a:solidFill>
              </a:rPr>
              <a:t>CONCEPTION PRELIMINAIRE</a:t>
            </a:r>
            <a:endParaRPr lang="fr-FR" sz="3600" dirty="0">
              <a:solidFill>
                <a:schemeClr val="bg1"/>
              </a:solidFill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80" t="24467" r="21797" b="11456"/>
          <a:stretch/>
        </p:blipFill>
        <p:spPr>
          <a:xfrm>
            <a:off x="630315" y="736847"/>
            <a:ext cx="10697591" cy="6121153"/>
          </a:xfrm>
          <a:prstGeom prst="rect">
            <a:avLst/>
          </a:prstGeom>
          <a:ln>
            <a:noFill/>
            <a:prstDash val="solid"/>
          </a:ln>
        </p:spPr>
      </p:pic>
      <p:grpSp>
        <p:nvGrpSpPr>
          <p:cNvPr id="22" name="Groupe 21"/>
          <p:cNvGrpSpPr/>
          <p:nvPr/>
        </p:nvGrpSpPr>
        <p:grpSpPr>
          <a:xfrm>
            <a:off x="852255" y="736847"/>
            <a:ext cx="2183908" cy="5948039"/>
            <a:chOff x="852255" y="736847"/>
            <a:chExt cx="2183908" cy="5948039"/>
          </a:xfrm>
        </p:grpSpPr>
        <p:sp>
          <p:nvSpPr>
            <p:cNvPr id="12" name="Rectangle à coins arrondis 11"/>
            <p:cNvSpPr/>
            <p:nvPr/>
          </p:nvSpPr>
          <p:spPr>
            <a:xfrm>
              <a:off x="852256" y="736847"/>
              <a:ext cx="2183907" cy="5211192"/>
            </a:xfrm>
            <a:prstGeom prst="roundRect">
              <a:avLst/>
            </a:prstGeom>
            <a:noFill/>
            <a:ln w="57150"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à coins arrondis 17"/>
            <p:cNvSpPr/>
            <p:nvPr/>
          </p:nvSpPr>
          <p:spPr>
            <a:xfrm>
              <a:off x="852255" y="6097480"/>
              <a:ext cx="2183907" cy="587406"/>
            </a:xfrm>
            <a:prstGeom prst="roundRect">
              <a:avLst/>
            </a:prstGeom>
            <a:noFill/>
            <a:ln w="57150">
              <a:prstDash val="soli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CAPTEURS</a:t>
              </a:r>
              <a:endParaRPr lang="fr-FR" dirty="0"/>
            </a:p>
          </p:txBody>
        </p:sp>
      </p:grpSp>
      <p:grpSp>
        <p:nvGrpSpPr>
          <p:cNvPr id="21" name="Groupe 20"/>
          <p:cNvGrpSpPr/>
          <p:nvPr/>
        </p:nvGrpSpPr>
        <p:grpSpPr>
          <a:xfrm>
            <a:off x="3306554" y="736846"/>
            <a:ext cx="2956265" cy="5959876"/>
            <a:chOff x="3306554" y="736846"/>
            <a:chExt cx="2956265" cy="5959876"/>
          </a:xfrm>
        </p:grpSpPr>
        <p:sp>
          <p:nvSpPr>
            <p:cNvPr id="14" name="Rectangle à coins arrondis 13"/>
            <p:cNvSpPr/>
            <p:nvPr/>
          </p:nvSpPr>
          <p:spPr>
            <a:xfrm>
              <a:off x="3306554" y="736846"/>
              <a:ext cx="2956265" cy="5211192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à coins arrondis 18"/>
            <p:cNvSpPr/>
            <p:nvPr/>
          </p:nvSpPr>
          <p:spPr>
            <a:xfrm>
              <a:off x="3692732" y="6109316"/>
              <a:ext cx="2183907" cy="587406"/>
            </a:xfrm>
            <a:prstGeom prst="roundRect">
              <a:avLst/>
            </a:prstGeom>
            <a:noFill/>
            <a:ln w="57150">
              <a:solidFill>
                <a:srgbClr val="FF0000"/>
              </a:solidFill>
              <a:prstDash val="soli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ARDUINO</a:t>
              </a:r>
              <a:endParaRPr lang="fr-FR" dirty="0"/>
            </a:p>
          </p:txBody>
        </p:sp>
      </p:grpSp>
      <p:grpSp>
        <p:nvGrpSpPr>
          <p:cNvPr id="17" name="Groupe 16"/>
          <p:cNvGrpSpPr/>
          <p:nvPr/>
        </p:nvGrpSpPr>
        <p:grpSpPr>
          <a:xfrm>
            <a:off x="6785494" y="736846"/>
            <a:ext cx="4526133" cy="6121153"/>
            <a:chOff x="6785494" y="736846"/>
            <a:chExt cx="4526133" cy="6121153"/>
          </a:xfrm>
        </p:grpSpPr>
        <p:sp>
          <p:nvSpPr>
            <p:cNvPr id="15" name="Rectangle à coins arrondis 14"/>
            <p:cNvSpPr/>
            <p:nvPr/>
          </p:nvSpPr>
          <p:spPr>
            <a:xfrm>
              <a:off x="6785494" y="736846"/>
              <a:ext cx="4526133" cy="6121153"/>
            </a:xfrm>
            <a:prstGeom prst="roundRect">
              <a:avLst/>
            </a:prstGeom>
            <a:noFill/>
            <a:ln w="57150">
              <a:solidFill>
                <a:schemeClr val="tx2">
                  <a:lumMod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à coins arrondis 19"/>
            <p:cNvSpPr/>
            <p:nvPr/>
          </p:nvSpPr>
          <p:spPr>
            <a:xfrm>
              <a:off x="7830843" y="898124"/>
              <a:ext cx="2183907" cy="587406"/>
            </a:xfrm>
            <a:prstGeom prst="roundRect">
              <a:avLst/>
            </a:prstGeom>
            <a:noFill/>
            <a:ln w="57150">
              <a:solidFill>
                <a:schemeClr val="tx1"/>
              </a:solidFill>
              <a:prstDash val="soli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AFFICHEUR</a:t>
              </a:r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20017061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-79899" y="0"/>
            <a:ext cx="12348839" cy="736847"/>
          </a:xfrm>
          <a:prstGeom prst="roundRect">
            <a:avLst>
              <a:gd name="adj" fmla="val 7028"/>
            </a:avLst>
          </a:prstGeom>
          <a:solidFill>
            <a:srgbClr val="00A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>
                <a:solidFill>
                  <a:schemeClr val="bg1"/>
                </a:solidFill>
              </a:rPr>
              <a:t>CONCEPT RETENU</a:t>
            </a:r>
            <a:endParaRPr lang="fr-FR" sz="3600" dirty="0">
              <a:solidFill>
                <a:schemeClr val="bg1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818" y="1625213"/>
            <a:ext cx="5104661" cy="5232787"/>
          </a:xfrm>
          <a:prstGeom prst="rect">
            <a:avLst/>
          </a:prstGeom>
        </p:spPr>
      </p:pic>
      <p:sp>
        <p:nvSpPr>
          <p:cNvPr id="8" name="Rectangle à coins arrondis 7"/>
          <p:cNvSpPr/>
          <p:nvPr/>
        </p:nvSpPr>
        <p:spPr>
          <a:xfrm>
            <a:off x="0" y="852257"/>
            <a:ext cx="5335480" cy="482345"/>
          </a:xfrm>
          <a:prstGeom prst="roundRect">
            <a:avLst>
              <a:gd name="adj" fmla="val 7028"/>
            </a:avLst>
          </a:prstGeom>
          <a:solidFill>
            <a:srgbClr val="FF59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>
                <a:solidFill>
                  <a:schemeClr val="bg1"/>
                </a:solidFill>
              </a:rPr>
              <a:t>CONCEPT 1</a:t>
            </a:r>
            <a:endParaRPr lang="fr-FR" sz="3600" dirty="0">
              <a:solidFill>
                <a:schemeClr val="bg1"/>
              </a:solidFill>
            </a:endParaRPr>
          </a:p>
        </p:txBody>
      </p:sp>
      <p:grpSp>
        <p:nvGrpSpPr>
          <p:cNvPr id="2" name="Groupe 1"/>
          <p:cNvGrpSpPr/>
          <p:nvPr/>
        </p:nvGrpSpPr>
        <p:grpSpPr>
          <a:xfrm>
            <a:off x="6178858" y="852257"/>
            <a:ext cx="6013142" cy="6121152"/>
            <a:chOff x="6178858" y="852257"/>
            <a:chExt cx="6013142" cy="6121152"/>
          </a:xfrm>
        </p:grpSpPr>
        <p:pic>
          <p:nvPicPr>
            <p:cNvPr id="6" name="Imag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18352" y="1785011"/>
              <a:ext cx="2273648" cy="4276086"/>
            </a:xfrm>
            <a:prstGeom prst="rect">
              <a:avLst/>
            </a:prstGeom>
          </p:spPr>
        </p:pic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9730" y="1334602"/>
              <a:ext cx="3717750" cy="5638807"/>
            </a:xfrm>
            <a:prstGeom prst="rect">
              <a:avLst/>
            </a:prstGeom>
          </p:spPr>
        </p:pic>
        <p:sp>
          <p:nvSpPr>
            <p:cNvPr id="10" name="Rectangle à coins arrondis 9"/>
            <p:cNvSpPr/>
            <p:nvPr/>
          </p:nvSpPr>
          <p:spPr>
            <a:xfrm>
              <a:off x="6178858" y="852257"/>
              <a:ext cx="6013142" cy="482345"/>
            </a:xfrm>
            <a:prstGeom prst="roundRect">
              <a:avLst>
                <a:gd name="adj" fmla="val 7028"/>
              </a:avLst>
            </a:pr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3600" dirty="0" smtClean="0">
                  <a:solidFill>
                    <a:schemeClr val="bg1"/>
                  </a:solidFill>
                </a:rPr>
                <a:t>CONCEPT 2</a:t>
              </a:r>
              <a:endParaRPr lang="fr-FR" sz="3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Groupe 17"/>
          <p:cNvGrpSpPr/>
          <p:nvPr/>
        </p:nvGrpSpPr>
        <p:grpSpPr>
          <a:xfrm>
            <a:off x="42909" y="852256"/>
            <a:ext cx="12271898" cy="6121153"/>
            <a:chOff x="-41429" y="736847"/>
            <a:chExt cx="12271898" cy="6121153"/>
          </a:xfrm>
        </p:grpSpPr>
        <p:sp>
          <p:nvSpPr>
            <p:cNvPr id="3" name="Rectangle 2"/>
            <p:cNvSpPr/>
            <p:nvPr/>
          </p:nvSpPr>
          <p:spPr>
            <a:xfrm>
              <a:off x="-41429" y="736847"/>
              <a:ext cx="12271898" cy="61211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4" name="Groupe 13"/>
            <p:cNvGrpSpPr/>
            <p:nvPr/>
          </p:nvGrpSpPr>
          <p:grpSpPr>
            <a:xfrm>
              <a:off x="2783148" y="736848"/>
              <a:ext cx="6013142" cy="6121152"/>
              <a:chOff x="6178858" y="852257"/>
              <a:chExt cx="6013142" cy="6121152"/>
            </a:xfrm>
          </p:grpSpPr>
          <p:pic>
            <p:nvPicPr>
              <p:cNvPr id="15" name="Image 1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18352" y="1785011"/>
                <a:ext cx="2273648" cy="4276086"/>
              </a:xfrm>
              <a:prstGeom prst="rect">
                <a:avLst/>
              </a:prstGeom>
            </p:spPr>
          </p:pic>
          <p:pic>
            <p:nvPicPr>
              <p:cNvPr id="16" name="Image 15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89730" y="1334602"/>
                <a:ext cx="3717750" cy="5638807"/>
              </a:xfrm>
              <a:prstGeom prst="rect">
                <a:avLst/>
              </a:prstGeom>
            </p:spPr>
          </p:pic>
          <p:sp>
            <p:nvSpPr>
              <p:cNvPr id="17" name="Rectangle à coins arrondis 16"/>
              <p:cNvSpPr/>
              <p:nvPr/>
            </p:nvSpPr>
            <p:spPr>
              <a:xfrm>
                <a:off x="6178858" y="852257"/>
                <a:ext cx="6013142" cy="482345"/>
              </a:xfrm>
              <a:prstGeom prst="roundRect">
                <a:avLst>
                  <a:gd name="adj" fmla="val 7028"/>
                </a:avLst>
              </a:prstGeom>
              <a:solidFill>
                <a:srgbClr val="FF59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3600" dirty="0" smtClean="0">
                    <a:solidFill>
                      <a:schemeClr val="bg1"/>
                    </a:solidFill>
                  </a:rPr>
                  <a:t>CONCEPT 2</a:t>
                </a:r>
                <a:endParaRPr lang="fr-FR" sz="360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6816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-79899" y="0"/>
            <a:ext cx="12348839" cy="736847"/>
          </a:xfrm>
          <a:prstGeom prst="roundRect">
            <a:avLst>
              <a:gd name="adj" fmla="val 7028"/>
            </a:avLst>
          </a:prstGeom>
          <a:solidFill>
            <a:srgbClr val="00A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/>
              <a:t>EVALUATION DU COUT DE LA SOLUTION</a:t>
            </a:r>
            <a:endParaRPr lang="fr-FR" sz="3600" dirty="0">
              <a:solidFill>
                <a:schemeClr val="bg1"/>
              </a:solidFill>
            </a:endParaRPr>
          </a:p>
        </p:txBody>
      </p:sp>
      <p:pic>
        <p:nvPicPr>
          <p:cNvPr id="19" name="Image 1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394"/>
          <a:stretch/>
        </p:blipFill>
        <p:spPr>
          <a:xfrm>
            <a:off x="2401298" y="736847"/>
            <a:ext cx="7386443" cy="612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9252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-79899" y="0"/>
            <a:ext cx="12348839" cy="736847"/>
          </a:xfrm>
          <a:prstGeom prst="roundRect">
            <a:avLst>
              <a:gd name="adj" fmla="val 7028"/>
            </a:avLst>
          </a:prstGeom>
          <a:solidFill>
            <a:srgbClr val="00A0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ARCHITECTURE DE LA SOLUTION FINALE </a:t>
            </a:r>
            <a:endParaRPr lang="fr-FR" sz="3600" dirty="0">
              <a:solidFill>
                <a:schemeClr val="bg1"/>
              </a:solidFill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40" y="736847"/>
            <a:ext cx="12192000" cy="6121153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8" t="-962" r="24296" b="29068"/>
          <a:stretch/>
        </p:blipFill>
        <p:spPr>
          <a:xfrm>
            <a:off x="-1480" y="736846"/>
            <a:ext cx="12192000" cy="612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0774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0" y="0"/>
            <a:ext cx="12192000" cy="736847"/>
          </a:xfrm>
          <a:prstGeom prst="roundRect">
            <a:avLst>
              <a:gd name="adj" fmla="val 702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CONCEPTION DU BOÎTIER</a:t>
            </a:r>
            <a:endParaRPr lang="fr-FR" sz="3600" dirty="0">
              <a:solidFill>
                <a:schemeClr val="bg1"/>
              </a:solidFill>
            </a:endParaRPr>
          </a:p>
        </p:txBody>
      </p:sp>
      <p:pic>
        <p:nvPicPr>
          <p:cNvPr id="6" name="Espace réservé du contenu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50" y="1231690"/>
            <a:ext cx="5676850" cy="500285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072" y="1231690"/>
            <a:ext cx="5818909" cy="5002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1439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0" y="0"/>
            <a:ext cx="12192000" cy="736847"/>
          </a:xfrm>
          <a:prstGeom prst="roundRect">
            <a:avLst>
              <a:gd name="adj" fmla="val 702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PROTOTYPAGES ET TESTS</a:t>
            </a:r>
            <a:endParaRPr lang="fr-FR" sz="3600" dirty="0">
              <a:solidFill>
                <a:schemeClr val="bg1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882" y="736847"/>
            <a:ext cx="10557163" cy="612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0191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073362" y="0"/>
            <a:ext cx="211863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/>
          <p:nvPr/>
        </p:nvSpPr>
        <p:spPr>
          <a:xfrm rot="16200000">
            <a:off x="10252917" y="5413664"/>
            <a:ext cx="1859975" cy="75853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400" dirty="0" smtClean="0">
                <a:solidFill>
                  <a:schemeClr val="bg1">
                    <a:lumMod val="75000"/>
                  </a:schemeClr>
                </a:solidFill>
              </a:rPr>
              <a:t>PROTOTYPE 3</a:t>
            </a:r>
            <a:endParaRPr lang="fr-FR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6927" y="0"/>
            <a:ext cx="234834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 rot="16200000">
            <a:off x="7920157" y="5413664"/>
            <a:ext cx="1859975" cy="75853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400" dirty="0" smtClean="0">
                <a:solidFill>
                  <a:schemeClr val="bg1">
                    <a:lumMod val="75000"/>
                  </a:schemeClr>
                </a:solidFill>
              </a:rPr>
              <a:t>PROTOTYPE 2</a:t>
            </a:r>
            <a:endParaRPr lang="fr-FR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7526481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/>
        </p:nvSpPr>
        <p:spPr>
          <a:xfrm rot="16200000">
            <a:off x="5587398" y="5413664"/>
            <a:ext cx="1859975" cy="75853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400" dirty="0" smtClean="0">
                <a:solidFill>
                  <a:schemeClr val="bg1">
                    <a:lumMod val="75000"/>
                  </a:schemeClr>
                </a:solidFill>
              </a:rPr>
              <a:t>PROTOTYPE 1</a:t>
            </a:r>
            <a:endParaRPr lang="fr-FR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Rectangle à coins arrondis 12"/>
          <p:cNvSpPr/>
          <p:nvPr/>
        </p:nvSpPr>
        <p:spPr>
          <a:xfrm>
            <a:off x="0" y="0"/>
            <a:ext cx="2805545" cy="550717"/>
          </a:xfrm>
          <a:prstGeom prst="roundRect">
            <a:avLst>
              <a:gd name="adj" fmla="val 702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>
                <a:solidFill>
                  <a:srgbClr val="FF0000"/>
                </a:solidFill>
              </a:rPr>
              <a:t>PROTOTYPE 1</a:t>
            </a:r>
            <a:endParaRPr lang="fr-FR" sz="3600" dirty="0">
              <a:solidFill>
                <a:srgbClr val="FF0000"/>
              </a:solidFill>
            </a:endParaRP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407" y="738221"/>
            <a:ext cx="7123666" cy="5932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546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173810" y="0"/>
            <a:ext cx="201819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/>
          <p:nvPr/>
        </p:nvSpPr>
        <p:spPr>
          <a:xfrm rot="16200000">
            <a:off x="10252917" y="5413664"/>
            <a:ext cx="1859975" cy="75853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400" dirty="0" smtClean="0">
                <a:solidFill>
                  <a:schemeClr val="bg1">
                    <a:lumMod val="75000"/>
                  </a:schemeClr>
                </a:solidFill>
              </a:rPr>
              <a:t>PROTOTYPE 3</a:t>
            </a:r>
            <a:endParaRPr lang="fr-FR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09355" y="0"/>
            <a:ext cx="7969827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2366286" y="0"/>
            <a:ext cx="2875997" cy="75853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3600" dirty="0" smtClean="0">
                <a:solidFill>
                  <a:srgbClr val="FF0000"/>
                </a:solidFill>
              </a:rPr>
              <a:t>PROTOTYPE 2</a:t>
            </a:r>
            <a:endParaRPr lang="fr-FR" sz="3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201819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à coins arrondis 12"/>
          <p:cNvSpPr/>
          <p:nvPr/>
        </p:nvSpPr>
        <p:spPr>
          <a:xfrm rot="16200000">
            <a:off x="-779318" y="5044789"/>
            <a:ext cx="2805545" cy="550717"/>
          </a:xfrm>
          <a:prstGeom prst="roundRect">
            <a:avLst>
              <a:gd name="adj" fmla="val 702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>
                <a:solidFill>
                  <a:srgbClr val="FF0000"/>
                </a:solidFill>
              </a:rPr>
              <a:t>PROTOTYPE 1</a:t>
            </a:r>
            <a:endParaRPr lang="fr-FR" sz="3600" dirty="0">
              <a:solidFill>
                <a:srgbClr val="FF0000"/>
              </a:solidFill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03780826-B636-8751-42BA-7E7548C2D6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045"/>
          <a:stretch/>
        </p:blipFill>
        <p:spPr>
          <a:xfrm>
            <a:off x="2616175" y="758536"/>
            <a:ext cx="6829161" cy="5964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9954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466844" y="0"/>
            <a:ext cx="7725156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4466844" y="-1"/>
            <a:ext cx="3835492" cy="1018309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3200" dirty="0" smtClean="0">
                <a:solidFill>
                  <a:srgbClr val="FF0000"/>
                </a:solidFill>
              </a:rPr>
              <a:t>PROTOTYPE 3</a:t>
            </a:r>
            <a:endParaRPr lang="fr-FR" sz="3200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17592" y="0"/>
            <a:ext cx="204985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 rot="16200000">
            <a:off x="1425250" y="4976107"/>
            <a:ext cx="2875997" cy="75853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3600" dirty="0" smtClean="0">
                <a:solidFill>
                  <a:srgbClr val="FF0000"/>
                </a:solidFill>
              </a:rPr>
              <a:t>PROTOTYPE 2</a:t>
            </a:r>
            <a:endParaRPr lang="fr-FR" sz="36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201819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à coins arrondis 12"/>
          <p:cNvSpPr/>
          <p:nvPr/>
        </p:nvSpPr>
        <p:spPr>
          <a:xfrm rot="16200000">
            <a:off x="-779318" y="5044789"/>
            <a:ext cx="2805545" cy="550717"/>
          </a:xfrm>
          <a:prstGeom prst="roundRect">
            <a:avLst>
              <a:gd name="adj" fmla="val 702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>
                <a:solidFill>
                  <a:srgbClr val="FF0000"/>
                </a:solidFill>
              </a:rPr>
              <a:t>PROTOTYPE 1</a:t>
            </a:r>
            <a:endParaRPr lang="fr-FR" sz="3600" dirty="0">
              <a:solidFill>
                <a:srgbClr val="FF0000"/>
              </a:solidFill>
            </a:endParaRPr>
          </a:p>
        </p:txBody>
      </p:sp>
      <p:pic>
        <p:nvPicPr>
          <p:cNvPr id="12" name="Espace réservé du contenu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8200" y="852055"/>
            <a:ext cx="7057827" cy="5653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7614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0" y="0"/>
            <a:ext cx="12192000" cy="736847"/>
          </a:xfrm>
          <a:prstGeom prst="roundRect">
            <a:avLst>
              <a:gd name="adj" fmla="val 702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PROGRAMMATION DES CAPTEURS</a:t>
            </a:r>
            <a:endParaRPr lang="fr-FR" sz="3600" dirty="0">
              <a:solidFill>
                <a:schemeClr val="bg1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73" y="813089"/>
            <a:ext cx="10598727" cy="596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5933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orme libre 19"/>
          <p:cNvSpPr/>
          <p:nvPr/>
        </p:nvSpPr>
        <p:spPr>
          <a:xfrm>
            <a:off x="-59925" y="-1"/>
            <a:ext cx="12234758" cy="6857999"/>
          </a:xfrm>
          <a:custGeom>
            <a:avLst/>
            <a:gdLst>
              <a:gd name="connsiteX0" fmla="*/ 9584533 w 9584533"/>
              <a:gd name="connsiteY0" fmla="*/ 4798723 h 6857999"/>
              <a:gd name="connsiteX1" fmla="*/ 9584533 w 9584533"/>
              <a:gd name="connsiteY1" fmla="*/ 6857999 h 6857999"/>
              <a:gd name="connsiteX2" fmla="*/ 8597017 w 9584533"/>
              <a:gd name="connsiteY2" fmla="*/ 6857999 h 6857999"/>
              <a:gd name="connsiteX3" fmla="*/ 0 w 9584533"/>
              <a:gd name="connsiteY3" fmla="*/ 0 h 6857999"/>
              <a:gd name="connsiteX4" fmla="*/ 5627458 w 9584533"/>
              <a:gd name="connsiteY4" fmla="*/ 0 h 6857999"/>
              <a:gd name="connsiteX5" fmla="*/ 3886205 w 9584533"/>
              <a:gd name="connsiteY5" fmla="*/ 3631050 h 6857999"/>
              <a:gd name="connsiteX6" fmla="*/ 4104039 w 9584533"/>
              <a:gd name="connsiteY6" fmla="*/ 4250310 h 6857999"/>
              <a:gd name="connsiteX7" fmla="*/ 5778177 w 9584533"/>
              <a:gd name="connsiteY7" fmla="*/ 5053134 h 6857999"/>
              <a:gd name="connsiteX8" fmla="*/ 6397436 w 9584533"/>
              <a:gd name="connsiteY8" fmla="*/ 4835300 h 6857999"/>
              <a:gd name="connsiteX9" fmla="*/ 8716181 w 9584533"/>
              <a:gd name="connsiteY9" fmla="*/ 0 h 6857999"/>
              <a:gd name="connsiteX10" fmla="*/ 9584533 w 9584533"/>
              <a:gd name="connsiteY10" fmla="*/ 0 h 6857999"/>
              <a:gd name="connsiteX11" fmla="*/ 9584533 w 9584533"/>
              <a:gd name="connsiteY11" fmla="*/ 1903782 h 6857999"/>
              <a:gd name="connsiteX12" fmla="*/ 8620545 w 9584533"/>
              <a:gd name="connsiteY12" fmla="*/ 1441506 h 6857999"/>
              <a:gd name="connsiteX13" fmla="*/ 8001286 w 9584533"/>
              <a:gd name="connsiteY13" fmla="*/ 1659341 h 6857999"/>
              <a:gd name="connsiteX14" fmla="*/ 5508294 w 9584533"/>
              <a:gd name="connsiteY14" fmla="*/ 6857999 h 6857999"/>
              <a:gd name="connsiteX15" fmla="*/ 0 w 9584533"/>
              <a:gd name="connsiteY15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584533" h="6857999">
                <a:moveTo>
                  <a:pt x="9584533" y="4798723"/>
                </a:moveTo>
                <a:lnTo>
                  <a:pt x="9584533" y="6857999"/>
                </a:lnTo>
                <a:lnTo>
                  <a:pt x="8597017" y="6857999"/>
                </a:lnTo>
                <a:close/>
                <a:moveTo>
                  <a:pt x="0" y="0"/>
                </a:moveTo>
                <a:lnTo>
                  <a:pt x="5627458" y="0"/>
                </a:lnTo>
                <a:lnTo>
                  <a:pt x="3886205" y="3631050"/>
                </a:lnTo>
                <a:cubicBezTo>
                  <a:pt x="3775354" y="3862208"/>
                  <a:pt x="3872882" y="4139459"/>
                  <a:pt x="4104039" y="4250310"/>
                </a:cubicBezTo>
                <a:lnTo>
                  <a:pt x="5778177" y="5053134"/>
                </a:lnTo>
                <a:cubicBezTo>
                  <a:pt x="6009334" y="5163985"/>
                  <a:pt x="6286585" y="5066457"/>
                  <a:pt x="6397436" y="4835300"/>
                </a:cubicBezTo>
                <a:lnTo>
                  <a:pt x="8716181" y="0"/>
                </a:lnTo>
                <a:lnTo>
                  <a:pt x="9584533" y="0"/>
                </a:lnTo>
                <a:lnTo>
                  <a:pt x="9584533" y="1903782"/>
                </a:lnTo>
                <a:lnTo>
                  <a:pt x="8620545" y="1441506"/>
                </a:lnTo>
                <a:cubicBezTo>
                  <a:pt x="8389388" y="1330656"/>
                  <a:pt x="8112137" y="1428183"/>
                  <a:pt x="8001286" y="1659341"/>
                </a:cubicBezTo>
                <a:lnTo>
                  <a:pt x="5508294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F0E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46" name="Groupe 145"/>
          <p:cNvGrpSpPr/>
          <p:nvPr/>
        </p:nvGrpSpPr>
        <p:grpSpPr>
          <a:xfrm>
            <a:off x="1851776" y="85377"/>
            <a:ext cx="7273068" cy="1497588"/>
            <a:chOff x="1851776" y="85377"/>
            <a:chExt cx="7273068" cy="1497588"/>
          </a:xfrm>
        </p:grpSpPr>
        <p:grpSp>
          <p:nvGrpSpPr>
            <p:cNvPr id="57" name="Groupe 56"/>
            <p:cNvGrpSpPr/>
            <p:nvPr/>
          </p:nvGrpSpPr>
          <p:grpSpPr>
            <a:xfrm>
              <a:off x="3724844" y="85377"/>
              <a:ext cx="5400000" cy="720000"/>
              <a:chOff x="3652187" y="250825"/>
              <a:chExt cx="5400000" cy="720000"/>
            </a:xfrm>
          </p:grpSpPr>
          <p:sp>
            <p:nvSpPr>
              <p:cNvPr id="52" name="Rectangle à coins arrondis 51"/>
              <p:cNvSpPr/>
              <p:nvPr/>
            </p:nvSpPr>
            <p:spPr>
              <a:xfrm>
                <a:off x="3652187" y="250825"/>
                <a:ext cx="5400000" cy="720000"/>
              </a:xfrm>
              <a:prstGeom prst="roundRect">
                <a:avLst>
                  <a:gd name="adj" fmla="val 50000"/>
                </a:avLst>
              </a:prstGeom>
              <a:solidFill>
                <a:srgbClr val="00A0A8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400" dirty="0" smtClean="0"/>
                  <a:t>CONTEXTE ET CALENDRIER</a:t>
                </a:r>
                <a:endParaRPr lang="fr-FR" sz="2400" dirty="0"/>
              </a:p>
            </p:txBody>
          </p:sp>
          <p:sp>
            <p:nvSpPr>
              <p:cNvPr id="53" name="Ellipse 52"/>
              <p:cNvSpPr/>
              <p:nvPr/>
            </p:nvSpPr>
            <p:spPr>
              <a:xfrm>
                <a:off x="3724844" y="304825"/>
                <a:ext cx="612000" cy="61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4800" dirty="0" smtClean="0">
                    <a:solidFill>
                      <a:srgbClr val="002060"/>
                    </a:solidFill>
                  </a:rPr>
                  <a:t>1</a:t>
                </a:r>
                <a:endParaRPr lang="fr-FR" sz="4800" dirty="0">
                  <a:solidFill>
                    <a:srgbClr val="002060"/>
                  </a:solidFill>
                </a:endParaRPr>
              </a:p>
            </p:txBody>
          </p:sp>
        </p:grpSp>
        <p:cxnSp>
          <p:nvCxnSpPr>
            <p:cNvPr id="56" name="Connecteur droit 55"/>
            <p:cNvCxnSpPr>
              <a:stCxn id="26" idx="3"/>
              <a:endCxn id="52" idx="1"/>
            </p:cNvCxnSpPr>
            <p:nvPr/>
          </p:nvCxnSpPr>
          <p:spPr>
            <a:xfrm flipV="1">
              <a:off x="1851776" y="445377"/>
              <a:ext cx="1873068" cy="1137588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47" name="Groupe 146"/>
          <p:cNvGrpSpPr/>
          <p:nvPr/>
        </p:nvGrpSpPr>
        <p:grpSpPr>
          <a:xfrm>
            <a:off x="2601193" y="947582"/>
            <a:ext cx="6826417" cy="947869"/>
            <a:chOff x="2601193" y="947582"/>
            <a:chExt cx="6826417" cy="947869"/>
          </a:xfrm>
        </p:grpSpPr>
        <p:grpSp>
          <p:nvGrpSpPr>
            <p:cNvPr id="58" name="Groupe 57"/>
            <p:cNvGrpSpPr/>
            <p:nvPr/>
          </p:nvGrpSpPr>
          <p:grpSpPr>
            <a:xfrm>
              <a:off x="4027610" y="947582"/>
              <a:ext cx="5400000" cy="720000"/>
              <a:chOff x="3652187" y="250825"/>
              <a:chExt cx="5400000" cy="720000"/>
            </a:xfrm>
          </p:grpSpPr>
          <p:sp>
            <p:nvSpPr>
              <p:cNvPr id="59" name="Rectangle à coins arrondis 58"/>
              <p:cNvSpPr/>
              <p:nvPr/>
            </p:nvSpPr>
            <p:spPr>
              <a:xfrm>
                <a:off x="3652187" y="250825"/>
                <a:ext cx="5400000" cy="720000"/>
              </a:xfrm>
              <a:prstGeom prst="roundRect">
                <a:avLst>
                  <a:gd name="adj" fmla="val 50000"/>
                </a:avLst>
              </a:prstGeom>
              <a:solidFill>
                <a:srgbClr val="00A0A8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400" dirty="0" smtClean="0"/>
                  <a:t>PROBLEMATIQUE</a:t>
                </a:r>
                <a:endParaRPr lang="fr-FR" sz="2400" dirty="0"/>
              </a:p>
            </p:txBody>
          </p:sp>
          <p:sp>
            <p:nvSpPr>
              <p:cNvPr id="60" name="Ellipse 59"/>
              <p:cNvSpPr/>
              <p:nvPr/>
            </p:nvSpPr>
            <p:spPr>
              <a:xfrm>
                <a:off x="3724844" y="304825"/>
                <a:ext cx="612000" cy="61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4800" dirty="0">
                    <a:solidFill>
                      <a:srgbClr val="002060"/>
                    </a:solidFill>
                  </a:rPr>
                  <a:t>2</a:t>
                </a:r>
              </a:p>
            </p:txBody>
          </p:sp>
        </p:grpSp>
        <p:cxnSp>
          <p:nvCxnSpPr>
            <p:cNvPr id="79" name="Connecteur droit 78"/>
            <p:cNvCxnSpPr>
              <a:endCxn id="59" idx="1"/>
            </p:cNvCxnSpPr>
            <p:nvPr/>
          </p:nvCxnSpPr>
          <p:spPr>
            <a:xfrm flipV="1">
              <a:off x="2601193" y="1307582"/>
              <a:ext cx="1426417" cy="587869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53" name="Groupe 152"/>
          <p:cNvGrpSpPr/>
          <p:nvPr/>
        </p:nvGrpSpPr>
        <p:grpSpPr>
          <a:xfrm>
            <a:off x="1786693" y="5409482"/>
            <a:ext cx="7265494" cy="1431333"/>
            <a:chOff x="1786693" y="5409482"/>
            <a:chExt cx="7265494" cy="1431333"/>
          </a:xfrm>
        </p:grpSpPr>
        <p:grpSp>
          <p:nvGrpSpPr>
            <p:cNvPr id="76" name="Groupe 75"/>
            <p:cNvGrpSpPr/>
            <p:nvPr/>
          </p:nvGrpSpPr>
          <p:grpSpPr>
            <a:xfrm>
              <a:off x="3652187" y="6120815"/>
              <a:ext cx="5400000" cy="720000"/>
              <a:chOff x="3652187" y="250825"/>
              <a:chExt cx="5400000" cy="720000"/>
            </a:xfrm>
          </p:grpSpPr>
          <p:sp>
            <p:nvSpPr>
              <p:cNvPr id="77" name="Rectangle à coins arrondis 76"/>
              <p:cNvSpPr/>
              <p:nvPr/>
            </p:nvSpPr>
            <p:spPr>
              <a:xfrm>
                <a:off x="3652187" y="250825"/>
                <a:ext cx="5400000" cy="720000"/>
              </a:xfrm>
              <a:prstGeom prst="roundRect">
                <a:avLst>
                  <a:gd name="adj" fmla="val 50000"/>
                </a:avLst>
              </a:prstGeom>
              <a:solidFill>
                <a:srgbClr val="00A0A8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400" dirty="0" smtClean="0"/>
                  <a:t>CONCLUSION</a:t>
                </a:r>
                <a:endParaRPr lang="fr-FR" sz="3600" dirty="0"/>
              </a:p>
            </p:txBody>
          </p:sp>
          <p:sp>
            <p:nvSpPr>
              <p:cNvPr id="78" name="Ellipse 77"/>
              <p:cNvSpPr/>
              <p:nvPr/>
            </p:nvSpPr>
            <p:spPr>
              <a:xfrm>
                <a:off x="3724844" y="304825"/>
                <a:ext cx="612000" cy="61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4800" dirty="0">
                    <a:solidFill>
                      <a:srgbClr val="002060"/>
                    </a:solidFill>
                  </a:rPr>
                  <a:t>8</a:t>
                </a:r>
              </a:p>
            </p:txBody>
          </p:sp>
        </p:grpSp>
        <p:cxnSp>
          <p:nvCxnSpPr>
            <p:cNvPr id="82" name="Connecteur droit 81"/>
            <p:cNvCxnSpPr>
              <a:stCxn id="77" idx="1"/>
              <a:endCxn id="41" idx="3"/>
            </p:cNvCxnSpPr>
            <p:nvPr/>
          </p:nvCxnSpPr>
          <p:spPr>
            <a:xfrm flipH="1" flipV="1">
              <a:off x="1786693" y="5409482"/>
              <a:ext cx="1865494" cy="1071333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52" name="Groupe 151"/>
          <p:cNvGrpSpPr/>
          <p:nvPr/>
        </p:nvGrpSpPr>
        <p:grpSpPr>
          <a:xfrm>
            <a:off x="2522141" y="5143196"/>
            <a:ext cx="6905469" cy="835411"/>
            <a:chOff x="2522141" y="5143196"/>
            <a:chExt cx="6905469" cy="835411"/>
          </a:xfrm>
        </p:grpSpPr>
        <p:grpSp>
          <p:nvGrpSpPr>
            <p:cNvPr id="73" name="Groupe 72"/>
            <p:cNvGrpSpPr/>
            <p:nvPr/>
          </p:nvGrpSpPr>
          <p:grpSpPr>
            <a:xfrm>
              <a:off x="4027610" y="5258607"/>
              <a:ext cx="5400000" cy="720000"/>
              <a:chOff x="3652187" y="250825"/>
              <a:chExt cx="5400000" cy="720000"/>
            </a:xfrm>
          </p:grpSpPr>
          <p:sp>
            <p:nvSpPr>
              <p:cNvPr id="74" name="Rectangle à coins arrondis 73"/>
              <p:cNvSpPr/>
              <p:nvPr/>
            </p:nvSpPr>
            <p:spPr>
              <a:xfrm>
                <a:off x="3652187" y="250825"/>
                <a:ext cx="5400000" cy="720000"/>
              </a:xfrm>
              <a:prstGeom prst="roundRect">
                <a:avLst>
                  <a:gd name="adj" fmla="val 50000"/>
                </a:avLst>
              </a:prstGeom>
              <a:solidFill>
                <a:srgbClr val="00A0A8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400" dirty="0" smtClean="0"/>
                  <a:t>TESTS ET RESULATS</a:t>
                </a:r>
                <a:endParaRPr lang="fr-FR" sz="2400" dirty="0"/>
              </a:p>
            </p:txBody>
          </p:sp>
          <p:sp>
            <p:nvSpPr>
              <p:cNvPr id="75" name="Ellipse 74"/>
              <p:cNvSpPr/>
              <p:nvPr/>
            </p:nvSpPr>
            <p:spPr>
              <a:xfrm>
                <a:off x="3724844" y="304825"/>
                <a:ext cx="612000" cy="61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4800" dirty="0">
                    <a:solidFill>
                      <a:srgbClr val="002060"/>
                    </a:solidFill>
                  </a:rPr>
                  <a:t>7</a:t>
                </a:r>
              </a:p>
            </p:txBody>
          </p:sp>
        </p:grpSp>
        <p:cxnSp>
          <p:nvCxnSpPr>
            <p:cNvPr id="85" name="Connecteur droit 84"/>
            <p:cNvCxnSpPr>
              <a:stCxn id="74" idx="1"/>
              <a:endCxn id="108" idx="3"/>
            </p:cNvCxnSpPr>
            <p:nvPr/>
          </p:nvCxnSpPr>
          <p:spPr>
            <a:xfrm flipH="1" flipV="1">
              <a:off x="2522141" y="5143196"/>
              <a:ext cx="1505469" cy="475411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50" name="Groupe 149"/>
          <p:cNvGrpSpPr/>
          <p:nvPr/>
        </p:nvGrpSpPr>
        <p:grpSpPr>
          <a:xfrm>
            <a:off x="3370456" y="3534197"/>
            <a:ext cx="6741811" cy="720000"/>
            <a:chOff x="3370456" y="3534197"/>
            <a:chExt cx="6741811" cy="720000"/>
          </a:xfrm>
        </p:grpSpPr>
        <p:grpSp>
          <p:nvGrpSpPr>
            <p:cNvPr id="67" name="Groupe 66"/>
            <p:cNvGrpSpPr/>
            <p:nvPr/>
          </p:nvGrpSpPr>
          <p:grpSpPr>
            <a:xfrm>
              <a:off x="4712267" y="3534197"/>
              <a:ext cx="5400000" cy="720000"/>
              <a:chOff x="3652187" y="250825"/>
              <a:chExt cx="5400000" cy="720000"/>
            </a:xfrm>
          </p:grpSpPr>
          <p:sp>
            <p:nvSpPr>
              <p:cNvPr id="68" name="Rectangle à coins arrondis 67"/>
              <p:cNvSpPr/>
              <p:nvPr/>
            </p:nvSpPr>
            <p:spPr>
              <a:xfrm>
                <a:off x="3652187" y="250825"/>
                <a:ext cx="5400000" cy="720000"/>
              </a:xfrm>
              <a:prstGeom prst="roundRect">
                <a:avLst>
                  <a:gd name="adj" fmla="val 50000"/>
                </a:avLst>
              </a:prstGeom>
              <a:solidFill>
                <a:srgbClr val="00A0A8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r>
                  <a:rPr lang="fr-FR" sz="2400" dirty="0" smtClean="0"/>
                  <a:t>DIMENSIONNEMENT DU PROJET</a:t>
                </a:r>
                <a:endParaRPr lang="fr-FR" sz="2400" dirty="0"/>
              </a:p>
            </p:txBody>
          </p:sp>
          <p:sp>
            <p:nvSpPr>
              <p:cNvPr id="69" name="Ellipse 68"/>
              <p:cNvSpPr/>
              <p:nvPr/>
            </p:nvSpPr>
            <p:spPr>
              <a:xfrm>
                <a:off x="3724844" y="304825"/>
                <a:ext cx="612000" cy="61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4800" dirty="0">
                    <a:solidFill>
                      <a:srgbClr val="002060"/>
                    </a:solidFill>
                  </a:rPr>
                  <a:t>5</a:t>
                </a:r>
              </a:p>
            </p:txBody>
          </p:sp>
        </p:grpSp>
        <p:cxnSp>
          <p:nvCxnSpPr>
            <p:cNvPr id="88" name="Connecteur droit 87"/>
            <p:cNvCxnSpPr>
              <a:stCxn id="68" idx="1"/>
            </p:cNvCxnSpPr>
            <p:nvPr/>
          </p:nvCxnSpPr>
          <p:spPr>
            <a:xfrm flipH="1" flipV="1">
              <a:off x="3370456" y="3834660"/>
              <a:ext cx="1341811" cy="5953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49" name="Groupe 148"/>
          <p:cNvGrpSpPr/>
          <p:nvPr/>
        </p:nvGrpSpPr>
        <p:grpSpPr>
          <a:xfrm>
            <a:off x="3370456" y="2671992"/>
            <a:ext cx="6698006" cy="720000"/>
            <a:chOff x="3370456" y="2671992"/>
            <a:chExt cx="6698006" cy="720000"/>
          </a:xfrm>
        </p:grpSpPr>
        <p:grpSp>
          <p:nvGrpSpPr>
            <p:cNvPr id="64" name="Groupe 63"/>
            <p:cNvGrpSpPr/>
            <p:nvPr/>
          </p:nvGrpSpPr>
          <p:grpSpPr>
            <a:xfrm>
              <a:off x="4668462" y="2671992"/>
              <a:ext cx="5400000" cy="720000"/>
              <a:chOff x="3652187" y="250825"/>
              <a:chExt cx="5400000" cy="720000"/>
            </a:xfrm>
          </p:grpSpPr>
          <p:sp>
            <p:nvSpPr>
              <p:cNvPr id="65" name="Rectangle à coins arrondis 64"/>
              <p:cNvSpPr/>
              <p:nvPr/>
            </p:nvSpPr>
            <p:spPr>
              <a:xfrm>
                <a:off x="3652187" y="250825"/>
                <a:ext cx="5400000" cy="720000"/>
              </a:xfrm>
              <a:prstGeom prst="roundRect">
                <a:avLst>
                  <a:gd name="adj" fmla="val 50000"/>
                </a:avLst>
              </a:prstGeom>
              <a:solidFill>
                <a:srgbClr val="00A0A8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400" dirty="0" smtClean="0"/>
                  <a:t>ETUDE BIBLIOGRAPHIQUE</a:t>
                </a:r>
                <a:endParaRPr lang="fr-FR" sz="2400" dirty="0"/>
              </a:p>
            </p:txBody>
          </p:sp>
          <p:sp>
            <p:nvSpPr>
              <p:cNvPr id="66" name="Ellipse 65"/>
              <p:cNvSpPr/>
              <p:nvPr/>
            </p:nvSpPr>
            <p:spPr>
              <a:xfrm>
                <a:off x="3724844" y="304825"/>
                <a:ext cx="612000" cy="61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4800" dirty="0">
                    <a:solidFill>
                      <a:srgbClr val="002060"/>
                    </a:solidFill>
                  </a:rPr>
                  <a:t>4</a:t>
                </a:r>
              </a:p>
            </p:txBody>
          </p:sp>
        </p:grpSp>
        <p:cxnSp>
          <p:nvCxnSpPr>
            <p:cNvPr id="91" name="Connecteur droit 90"/>
            <p:cNvCxnSpPr>
              <a:stCxn id="65" idx="1"/>
              <a:endCxn id="29" idx="3"/>
            </p:cNvCxnSpPr>
            <p:nvPr/>
          </p:nvCxnSpPr>
          <p:spPr>
            <a:xfrm flipH="1" flipV="1">
              <a:off x="3370456" y="2996820"/>
              <a:ext cx="1298006" cy="35172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48" name="Groupe 147"/>
          <p:cNvGrpSpPr/>
          <p:nvPr/>
        </p:nvGrpSpPr>
        <p:grpSpPr>
          <a:xfrm>
            <a:off x="3008331" y="1809787"/>
            <a:ext cx="6789396" cy="720000"/>
            <a:chOff x="3008331" y="1809787"/>
            <a:chExt cx="6789396" cy="720000"/>
          </a:xfrm>
        </p:grpSpPr>
        <p:grpSp>
          <p:nvGrpSpPr>
            <p:cNvPr id="61" name="Groupe 60"/>
            <p:cNvGrpSpPr/>
            <p:nvPr/>
          </p:nvGrpSpPr>
          <p:grpSpPr>
            <a:xfrm>
              <a:off x="4397727" y="1809787"/>
              <a:ext cx="5400000" cy="720000"/>
              <a:chOff x="3652187" y="250825"/>
              <a:chExt cx="5400000" cy="720000"/>
            </a:xfrm>
          </p:grpSpPr>
          <p:sp>
            <p:nvSpPr>
              <p:cNvPr id="62" name="Rectangle à coins arrondis 61"/>
              <p:cNvSpPr/>
              <p:nvPr/>
            </p:nvSpPr>
            <p:spPr>
              <a:xfrm>
                <a:off x="3652187" y="250825"/>
                <a:ext cx="5400000" cy="720000"/>
              </a:xfrm>
              <a:prstGeom prst="roundRect">
                <a:avLst>
                  <a:gd name="adj" fmla="val 50000"/>
                </a:avLst>
              </a:prstGeom>
              <a:solidFill>
                <a:srgbClr val="00A0A8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400" dirty="0" smtClean="0"/>
                  <a:t>CRITERES DE CONCEPTION</a:t>
                </a:r>
                <a:endParaRPr lang="fr-FR" sz="2400" dirty="0"/>
              </a:p>
            </p:txBody>
          </p:sp>
          <p:sp>
            <p:nvSpPr>
              <p:cNvPr id="63" name="Ellipse 62"/>
              <p:cNvSpPr/>
              <p:nvPr/>
            </p:nvSpPr>
            <p:spPr>
              <a:xfrm>
                <a:off x="3724844" y="304825"/>
                <a:ext cx="612000" cy="61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4800" dirty="0">
                    <a:solidFill>
                      <a:srgbClr val="002060"/>
                    </a:solidFill>
                  </a:rPr>
                  <a:t>3</a:t>
                </a:r>
              </a:p>
            </p:txBody>
          </p:sp>
        </p:grpSp>
        <p:cxnSp>
          <p:nvCxnSpPr>
            <p:cNvPr id="94" name="Connecteur droit 93"/>
            <p:cNvCxnSpPr>
              <a:stCxn id="62" idx="1"/>
            </p:cNvCxnSpPr>
            <p:nvPr/>
          </p:nvCxnSpPr>
          <p:spPr>
            <a:xfrm flipH="1">
              <a:off x="3008331" y="2169787"/>
              <a:ext cx="1389396" cy="228816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51" name="Groupe 150"/>
          <p:cNvGrpSpPr/>
          <p:nvPr/>
        </p:nvGrpSpPr>
        <p:grpSpPr>
          <a:xfrm>
            <a:off x="3142367" y="4396402"/>
            <a:ext cx="6728017" cy="720000"/>
            <a:chOff x="3142367" y="4396402"/>
            <a:chExt cx="6728017" cy="720000"/>
          </a:xfrm>
        </p:grpSpPr>
        <p:grpSp>
          <p:nvGrpSpPr>
            <p:cNvPr id="70" name="Groupe 69"/>
            <p:cNvGrpSpPr/>
            <p:nvPr/>
          </p:nvGrpSpPr>
          <p:grpSpPr>
            <a:xfrm>
              <a:off x="4470384" y="4396402"/>
              <a:ext cx="5400000" cy="720000"/>
              <a:chOff x="3652187" y="250825"/>
              <a:chExt cx="5400000" cy="720000"/>
            </a:xfrm>
          </p:grpSpPr>
          <p:sp>
            <p:nvSpPr>
              <p:cNvPr id="71" name="Rectangle à coins arrondis 70"/>
              <p:cNvSpPr/>
              <p:nvPr/>
            </p:nvSpPr>
            <p:spPr>
              <a:xfrm>
                <a:off x="3652187" y="250825"/>
                <a:ext cx="5400000" cy="720000"/>
              </a:xfrm>
              <a:prstGeom prst="roundRect">
                <a:avLst>
                  <a:gd name="adj" fmla="val 50000"/>
                </a:avLst>
              </a:prstGeom>
              <a:solidFill>
                <a:srgbClr val="00A0A8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2400" dirty="0" smtClean="0"/>
                  <a:t>CONCEPTION DE LA SOLUTION</a:t>
                </a:r>
                <a:endParaRPr lang="fr-FR" sz="2400" dirty="0"/>
              </a:p>
            </p:txBody>
          </p:sp>
          <p:sp>
            <p:nvSpPr>
              <p:cNvPr id="72" name="Ellipse 71"/>
              <p:cNvSpPr/>
              <p:nvPr/>
            </p:nvSpPr>
            <p:spPr>
              <a:xfrm>
                <a:off x="3724844" y="304825"/>
                <a:ext cx="612000" cy="61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4800" dirty="0">
                    <a:solidFill>
                      <a:srgbClr val="002060"/>
                    </a:solidFill>
                  </a:rPr>
                  <a:t>6</a:t>
                </a:r>
              </a:p>
            </p:txBody>
          </p:sp>
        </p:grpSp>
        <p:cxnSp>
          <p:nvCxnSpPr>
            <p:cNvPr id="99" name="Connecteur droit 98"/>
            <p:cNvCxnSpPr>
              <a:endCxn id="42" idx="3"/>
            </p:cNvCxnSpPr>
            <p:nvPr/>
          </p:nvCxnSpPr>
          <p:spPr>
            <a:xfrm flipH="1" flipV="1">
              <a:off x="3142367" y="4639528"/>
              <a:ext cx="1354314" cy="54453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31" name="Groupe 130"/>
          <p:cNvGrpSpPr/>
          <p:nvPr/>
        </p:nvGrpSpPr>
        <p:grpSpPr>
          <a:xfrm>
            <a:off x="1360254" y="1552135"/>
            <a:ext cx="2031613" cy="3977853"/>
            <a:chOff x="1360254" y="1552135"/>
            <a:chExt cx="2031613" cy="3977853"/>
          </a:xfrm>
        </p:grpSpPr>
        <p:grpSp>
          <p:nvGrpSpPr>
            <p:cNvPr id="45" name="Groupe 44"/>
            <p:cNvGrpSpPr/>
            <p:nvPr/>
          </p:nvGrpSpPr>
          <p:grpSpPr>
            <a:xfrm>
              <a:off x="1360254" y="1552135"/>
              <a:ext cx="2031613" cy="3977853"/>
              <a:chOff x="1372229" y="1516901"/>
              <a:chExt cx="2031613" cy="3977853"/>
            </a:xfrm>
          </p:grpSpPr>
          <p:grpSp>
            <p:nvGrpSpPr>
              <p:cNvPr id="35" name="Groupe 34"/>
              <p:cNvGrpSpPr/>
              <p:nvPr/>
            </p:nvGrpSpPr>
            <p:grpSpPr>
              <a:xfrm>
                <a:off x="1372229" y="1516901"/>
                <a:ext cx="2031613" cy="1912097"/>
                <a:chOff x="1363711" y="1630128"/>
                <a:chExt cx="2031613" cy="1912097"/>
              </a:xfrm>
            </p:grpSpPr>
            <p:sp>
              <p:nvSpPr>
                <p:cNvPr id="26" name="Organigramme : Délai 25"/>
                <p:cNvSpPr/>
                <p:nvPr/>
              </p:nvSpPr>
              <p:spPr>
                <a:xfrm rot="17598061">
                  <a:off x="1327711" y="1666128"/>
                  <a:ext cx="756000" cy="684000"/>
                </a:xfrm>
                <a:prstGeom prst="flowChartDelay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8" name="Organigramme : Délai 27"/>
                <p:cNvSpPr/>
                <p:nvPr/>
              </p:nvSpPr>
              <p:spPr>
                <a:xfrm rot="19465532">
                  <a:off x="2290219" y="2212572"/>
                  <a:ext cx="756000" cy="684000"/>
                </a:xfrm>
                <a:prstGeom prst="flowChartDelay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29" name="Organigramme : Délai 28"/>
                <p:cNvSpPr/>
                <p:nvPr/>
              </p:nvSpPr>
              <p:spPr>
                <a:xfrm rot="20437400">
                  <a:off x="2639324" y="2858225"/>
                  <a:ext cx="756000" cy="684000"/>
                </a:xfrm>
                <a:prstGeom prst="flowChartDelay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  <p:grpSp>
            <p:nvGrpSpPr>
              <p:cNvPr id="40" name="Groupe 39"/>
              <p:cNvGrpSpPr/>
              <p:nvPr/>
            </p:nvGrpSpPr>
            <p:grpSpPr>
              <a:xfrm rot="568582" flipV="1">
                <a:off x="1453227" y="3343067"/>
                <a:ext cx="1831597" cy="2151687"/>
                <a:chOff x="1534465" y="1750066"/>
                <a:chExt cx="1831597" cy="2151687"/>
              </a:xfrm>
            </p:grpSpPr>
            <p:sp>
              <p:nvSpPr>
                <p:cNvPr id="41" name="Organigramme : Délai 40"/>
                <p:cNvSpPr/>
                <p:nvPr/>
              </p:nvSpPr>
              <p:spPr>
                <a:xfrm rot="17788466">
                  <a:off x="1498465" y="1786066"/>
                  <a:ext cx="756000" cy="684000"/>
                </a:xfrm>
                <a:prstGeom prst="flowChartDelay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2" name="Organigramme : Délai 41"/>
                <p:cNvSpPr/>
                <p:nvPr/>
              </p:nvSpPr>
              <p:spPr>
                <a:xfrm rot="20569496">
                  <a:off x="2516241" y="2541971"/>
                  <a:ext cx="756000" cy="684000"/>
                </a:xfrm>
                <a:prstGeom prst="flowChartDelay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sp>
              <p:nvSpPr>
                <p:cNvPr id="43" name="Organigramme : Délai 42"/>
                <p:cNvSpPr/>
                <p:nvPr/>
              </p:nvSpPr>
              <p:spPr>
                <a:xfrm rot="568582">
                  <a:off x="2610062" y="3217753"/>
                  <a:ext cx="756000" cy="684000"/>
                </a:xfrm>
                <a:prstGeom prst="flowChartDelay">
                  <a:avLst/>
                </a:prstGeom>
                <a:solidFill>
                  <a:srgbClr val="7030A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</p:grpSp>
        </p:grpSp>
        <p:sp>
          <p:nvSpPr>
            <p:cNvPr id="102" name="Organigramme : Délai 101"/>
            <p:cNvSpPr/>
            <p:nvPr/>
          </p:nvSpPr>
          <p:spPr>
            <a:xfrm rot="18178710">
              <a:off x="1871361" y="1701771"/>
              <a:ext cx="756000" cy="684000"/>
            </a:xfrm>
            <a:prstGeom prst="flowChartDelay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8" name="Organigramme : Délai 107"/>
            <p:cNvSpPr/>
            <p:nvPr/>
          </p:nvSpPr>
          <p:spPr>
            <a:xfrm rot="2981338" flipV="1">
              <a:off x="1899599" y="4512954"/>
              <a:ext cx="756000" cy="684000"/>
            </a:xfrm>
            <a:prstGeom prst="flowChartDelay">
              <a:avLst/>
            </a:pr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32" name="Groupe 131"/>
          <p:cNvGrpSpPr/>
          <p:nvPr/>
        </p:nvGrpSpPr>
        <p:grpSpPr>
          <a:xfrm>
            <a:off x="119968" y="2091280"/>
            <a:ext cx="2700000" cy="2700000"/>
            <a:chOff x="617220" y="1474980"/>
            <a:chExt cx="2700000" cy="2700000"/>
          </a:xfrm>
          <a:effectLst>
            <a:outerShdw blurRad="50800" dist="38100" dir="2700000" algn="l" rotWithShape="0">
              <a:prstClr val="black">
                <a:alpha val="40000"/>
              </a:prstClr>
            </a:outerShdw>
          </a:effectLst>
        </p:grpSpPr>
        <p:sp>
          <p:nvSpPr>
            <p:cNvPr id="133" name="Ellipse 132"/>
            <p:cNvSpPr/>
            <p:nvPr/>
          </p:nvSpPr>
          <p:spPr>
            <a:xfrm>
              <a:off x="617220" y="1474980"/>
              <a:ext cx="2700000" cy="270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4" name="Ellipse 133"/>
            <p:cNvSpPr/>
            <p:nvPr/>
          </p:nvSpPr>
          <p:spPr>
            <a:xfrm>
              <a:off x="887220" y="1744980"/>
              <a:ext cx="2160000" cy="2160000"/>
            </a:xfrm>
            <a:prstGeom prst="ellipse">
              <a:avLst/>
            </a:prstGeom>
            <a:ln>
              <a:prstDash val="sys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5" name="Rectangle à coins arrondis 134"/>
            <p:cNvSpPr/>
            <p:nvPr/>
          </p:nvSpPr>
          <p:spPr>
            <a:xfrm>
              <a:off x="934320" y="2577330"/>
              <a:ext cx="2065800" cy="4953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6600" b="1" dirty="0" smtClean="0">
                  <a:solidFill>
                    <a:srgbClr val="002060"/>
                  </a:solidFill>
                </a:rPr>
                <a:t>Plan</a:t>
              </a:r>
              <a:endParaRPr lang="fr-FR" sz="6600" b="1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047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0" y="0"/>
            <a:ext cx="12192000" cy="736847"/>
          </a:xfrm>
          <a:prstGeom prst="roundRect">
            <a:avLst>
              <a:gd name="adj" fmla="val 702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RESULTATS OBTENUS </a:t>
            </a:r>
            <a:endParaRPr lang="fr-FR" sz="3600" dirty="0">
              <a:solidFill>
                <a:schemeClr val="bg1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983" b="6654"/>
          <a:stretch/>
        </p:blipFill>
        <p:spPr>
          <a:xfrm>
            <a:off x="2452255" y="736847"/>
            <a:ext cx="6951518" cy="6121153"/>
          </a:xfrm>
          <a:prstGeom prst="rect">
            <a:avLst/>
          </a:prstGeom>
        </p:spPr>
      </p:pic>
      <p:sp>
        <p:nvSpPr>
          <p:cNvPr id="6" name="Rectangle à coins arrondis 5"/>
          <p:cNvSpPr/>
          <p:nvPr/>
        </p:nvSpPr>
        <p:spPr>
          <a:xfrm>
            <a:off x="2628900" y="4821382"/>
            <a:ext cx="6868391" cy="2036618"/>
          </a:xfrm>
          <a:prstGeom prst="roundRect">
            <a:avLst/>
          </a:prstGeom>
          <a:noFill/>
          <a:ln w="762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73130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0" y="0"/>
            <a:ext cx="12192000" cy="736847"/>
          </a:xfrm>
          <a:prstGeom prst="roundRect">
            <a:avLst>
              <a:gd name="adj" fmla="val 702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DÉVELOPPEMENT DE L’INTERFACE</a:t>
            </a:r>
            <a:endParaRPr lang="fr-FR" sz="3600" dirty="0">
              <a:solidFill>
                <a:schemeClr val="bg1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263" y="882908"/>
            <a:ext cx="9289474" cy="585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9029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0" y="0"/>
            <a:ext cx="12192000" cy="736847"/>
          </a:xfrm>
          <a:prstGeom prst="roundRect">
            <a:avLst>
              <a:gd name="adj" fmla="val 702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DÉVELOPPEMENT DE L’INTERFACE</a:t>
            </a:r>
            <a:endParaRPr lang="fr-FR" sz="3600" dirty="0">
              <a:solidFill>
                <a:schemeClr val="bg1"/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569" y="820881"/>
            <a:ext cx="5297786" cy="594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858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0" y="0"/>
            <a:ext cx="12192000" cy="736847"/>
          </a:xfrm>
          <a:prstGeom prst="roundRect">
            <a:avLst>
              <a:gd name="adj" fmla="val 7028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ANALYSE DES RESULTATS</a:t>
            </a:r>
            <a:endParaRPr lang="fr-FR" sz="3600" dirty="0">
              <a:solidFill>
                <a:schemeClr val="bg1"/>
              </a:solidFill>
            </a:endParaRPr>
          </a:p>
        </p:txBody>
      </p:sp>
      <p:grpSp>
        <p:nvGrpSpPr>
          <p:cNvPr id="5" name="Group 10"/>
          <p:cNvGrpSpPr/>
          <p:nvPr/>
        </p:nvGrpSpPr>
        <p:grpSpPr>
          <a:xfrm>
            <a:off x="681182" y="1452745"/>
            <a:ext cx="7621154" cy="484632"/>
            <a:chOff x="3029527" y="1071418"/>
            <a:chExt cx="8525992" cy="484632"/>
          </a:xfrm>
        </p:grpSpPr>
        <p:sp>
          <p:nvSpPr>
            <p:cNvPr id="6" name="Pentagon 8"/>
            <p:cNvSpPr/>
            <p:nvPr/>
          </p:nvSpPr>
          <p:spPr>
            <a:xfrm>
              <a:off x="3029527" y="1071418"/>
              <a:ext cx="978408" cy="484632"/>
            </a:xfrm>
            <a:prstGeom prst="homePlate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1</a:t>
              </a:r>
              <a:endParaRPr lang="fr-FR" dirty="0"/>
            </a:p>
          </p:txBody>
        </p:sp>
        <p:sp>
          <p:nvSpPr>
            <p:cNvPr id="8" name="Chevron 7"/>
            <p:cNvSpPr/>
            <p:nvPr/>
          </p:nvSpPr>
          <p:spPr>
            <a:xfrm>
              <a:off x="3918074" y="1071418"/>
              <a:ext cx="7637445" cy="484632"/>
            </a:xfrm>
            <a:prstGeom prst="chevron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dirty="0" smtClean="0">
                  <a:solidFill>
                    <a:schemeClr val="tx1"/>
                  </a:solidFill>
                </a:rPr>
                <a:t>LE DISPOSITIF MESURE FIABLEMENT LES DONNEES ATTENDUES</a:t>
              </a:r>
              <a:endParaRPr lang="fr-FR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8"/>
          <p:cNvGrpSpPr/>
          <p:nvPr/>
        </p:nvGrpSpPr>
        <p:grpSpPr>
          <a:xfrm>
            <a:off x="681182" y="3037134"/>
            <a:ext cx="7621152" cy="484632"/>
            <a:chOff x="3029527" y="1071418"/>
            <a:chExt cx="7667463" cy="484632"/>
          </a:xfrm>
        </p:grpSpPr>
        <p:sp>
          <p:nvSpPr>
            <p:cNvPr id="10" name="Pentagon 89"/>
            <p:cNvSpPr/>
            <p:nvPr/>
          </p:nvSpPr>
          <p:spPr>
            <a:xfrm>
              <a:off x="3029527" y="1071418"/>
              <a:ext cx="906716" cy="484632"/>
            </a:xfrm>
            <a:prstGeom prst="homePlate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2</a:t>
              </a:r>
              <a:endParaRPr lang="fr-FR" dirty="0"/>
            </a:p>
          </p:txBody>
        </p:sp>
        <p:sp>
          <p:nvSpPr>
            <p:cNvPr id="11" name="Chevron 10"/>
            <p:cNvSpPr/>
            <p:nvPr/>
          </p:nvSpPr>
          <p:spPr>
            <a:xfrm>
              <a:off x="3918073" y="1071418"/>
              <a:ext cx="6778917" cy="484632"/>
            </a:xfrm>
            <a:prstGeom prst="chevron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dirty="0" smtClean="0">
                  <a:solidFill>
                    <a:schemeClr val="tx1"/>
                  </a:solidFill>
                </a:rPr>
                <a:t>COMMUNICATION  ETABLIE ENTRE L’ARDUINO ET L’INFERCACE</a:t>
              </a:r>
              <a:endParaRPr lang="fr-FR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Group 91"/>
          <p:cNvGrpSpPr/>
          <p:nvPr/>
        </p:nvGrpSpPr>
        <p:grpSpPr>
          <a:xfrm>
            <a:off x="681182" y="4722296"/>
            <a:ext cx="7621154" cy="484632"/>
            <a:chOff x="3029527" y="1071418"/>
            <a:chExt cx="8838551" cy="484632"/>
          </a:xfrm>
        </p:grpSpPr>
        <p:sp>
          <p:nvSpPr>
            <p:cNvPr id="13" name="Pentagon 92"/>
            <p:cNvSpPr/>
            <p:nvPr/>
          </p:nvSpPr>
          <p:spPr>
            <a:xfrm>
              <a:off x="3029527" y="1071418"/>
              <a:ext cx="978408" cy="484632"/>
            </a:xfrm>
            <a:prstGeom prst="homePlate">
              <a:avLst/>
            </a:prstGeom>
            <a:solidFill>
              <a:srgbClr val="FF000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3</a:t>
              </a:r>
            </a:p>
          </p:txBody>
        </p:sp>
        <p:sp>
          <p:nvSpPr>
            <p:cNvPr id="14" name="Chevron 13"/>
            <p:cNvSpPr/>
            <p:nvPr/>
          </p:nvSpPr>
          <p:spPr>
            <a:xfrm>
              <a:off x="3918074" y="1071418"/>
              <a:ext cx="7950004" cy="484632"/>
            </a:xfrm>
            <a:prstGeom prst="chevron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dirty="0" smtClean="0">
                  <a:solidFill>
                    <a:schemeClr val="tx1"/>
                  </a:solidFill>
                </a:rPr>
                <a:t>MAIS LA CONNEXION PRESENTE DES SIGNES D’INSTABILITE</a:t>
              </a:r>
              <a:endParaRPr lang="fr-FR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84189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0" y="0"/>
            <a:ext cx="12192000" cy="736847"/>
          </a:xfrm>
          <a:prstGeom prst="roundRect">
            <a:avLst>
              <a:gd name="adj" fmla="val 7028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DEFIS RENCONTRES</a:t>
            </a:r>
            <a:endParaRPr lang="fr-FR" sz="3600" dirty="0">
              <a:solidFill>
                <a:schemeClr val="bg1"/>
              </a:solidFill>
            </a:endParaRPr>
          </a:p>
        </p:txBody>
      </p:sp>
      <p:grpSp>
        <p:nvGrpSpPr>
          <p:cNvPr id="5" name="Group 10"/>
          <p:cNvGrpSpPr/>
          <p:nvPr/>
        </p:nvGrpSpPr>
        <p:grpSpPr>
          <a:xfrm>
            <a:off x="699240" y="1096996"/>
            <a:ext cx="7621154" cy="484632"/>
            <a:chOff x="3029527" y="1071418"/>
            <a:chExt cx="8525992" cy="484632"/>
          </a:xfrm>
        </p:grpSpPr>
        <p:sp>
          <p:nvSpPr>
            <p:cNvPr id="6" name="Pentagon 8"/>
            <p:cNvSpPr/>
            <p:nvPr/>
          </p:nvSpPr>
          <p:spPr>
            <a:xfrm>
              <a:off x="3029527" y="1071418"/>
              <a:ext cx="978408" cy="484632"/>
            </a:xfrm>
            <a:prstGeom prst="homePlate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1</a:t>
              </a:r>
              <a:endParaRPr lang="fr-FR" dirty="0"/>
            </a:p>
          </p:txBody>
        </p:sp>
        <p:sp>
          <p:nvSpPr>
            <p:cNvPr id="8" name="Chevron 7"/>
            <p:cNvSpPr/>
            <p:nvPr/>
          </p:nvSpPr>
          <p:spPr>
            <a:xfrm>
              <a:off x="3918074" y="1071418"/>
              <a:ext cx="7637445" cy="484632"/>
            </a:xfrm>
            <a:prstGeom prst="chevron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dirty="0" smtClean="0">
                  <a:solidFill>
                    <a:schemeClr val="tx1"/>
                  </a:solidFill>
                </a:rPr>
                <a:t>PROBLEME D’ALIMENTATION DES DIFFERENTS CAPTEURS</a:t>
              </a:r>
              <a:endParaRPr lang="fr-FR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Group 88"/>
          <p:cNvGrpSpPr/>
          <p:nvPr/>
        </p:nvGrpSpPr>
        <p:grpSpPr>
          <a:xfrm>
            <a:off x="681182" y="1960557"/>
            <a:ext cx="7621154" cy="497292"/>
            <a:chOff x="3029527" y="1071418"/>
            <a:chExt cx="7667465" cy="497292"/>
          </a:xfrm>
        </p:grpSpPr>
        <p:sp>
          <p:nvSpPr>
            <p:cNvPr id="10" name="Pentagon 89"/>
            <p:cNvSpPr/>
            <p:nvPr/>
          </p:nvSpPr>
          <p:spPr>
            <a:xfrm>
              <a:off x="3029527" y="1071418"/>
              <a:ext cx="906715" cy="484632"/>
            </a:xfrm>
            <a:prstGeom prst="homePlate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2</a:t>
              </a:r>
              <a:endParaRPr lang="fr-FR" dirty="0"/>
            </a:p>
          </p:txBody>
        </p:sp>
        <p:sp>
          <p:nvSpPr>
            <p:cNvPr id="11" name="Chevron 10"/>
            <p:cNvSpPr/>
            <p:nvPr/>
          </p:nvSpPr>
          <p:spPr>
            <a:xfrm>
              <a:off x="3918075" y="1084078"/>
              <a:ext cx="6778917" cy="484632"/>
            </a:xfrm>
            <a:prstGeom prst="chevron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dirty="0" smtClean="0">
                  <a:solidFill>
                    <a:schemeClr val="tx1"/>
                  </a:solidFill>
                </a:rPr>
                <a:t>APPRENTISSAGE DU LANGAGE DE PROGRAMMATION POUR L’INTERFACE</a:t>
              </a:r>
              <a:endParaRPr lang="fr-FR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Group 91"/>
          <p:cNvGrpSpPr/>
          <p:nvPr/>
        </p:nvGrpSpPr>
        <p:grpSpPr>
          <a:xfrm>
            <a:off x="699240" y="2836778"/>
            <a:ext cx="7621154" cy="484632"/>
            <a:chOff x="3029527" y="1071418"/>
            <a:chExt cx="8838551" cy="484632"/>
          </a:xfrm>
        </p:grpSpPr>
        <p:sp>
          <p:nvSpPr>
            <p:cNvPr id="13" name="Pentagon 92"/>
            <p:cNvSpPr/>
            <p:nvPr/>
          </p:nvSpPr>
          <p:spPr>
            <a:xfrm>
              <a:off x="3029527" y="1071418"/>
              <a:ext cx="978408" cy="484632"/>
            </a:xfrm>
            <a:prstGeom prst="homePlate">
              <a:avLst/>
            </a:prstGeom>
            <a:solidFill>
              <a:srgbClr val="FF000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3</a:t>
              </a:r>
            </a:p>
          </p:txBody>
        </p:sp>
        <p:sp>
          <p:nvSpPr>
            <p:cNvPr id="14" name="Chevron 13"/>
            <p:cNvSpPr/>
            <p:nvPr/>
          </p:nvSpPr>
          <p:spPr>
            <a:xfrm>
              <a:off x="3918074" y="1071418"/>
              <a:ext cx="7950004" cy="484632"/>
            </a:xfrm>
            <a:prstGeom prst="chevron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dirty="0" smtClean="0">
                  <a:solidFill>
                    <a:schemeClr val="tx1"/>
                  </a:solidFill>
                </a:rPr>
                <a:t>LA PRECISION DES CAPTEURS</a:t>
              </a:r>
              <a:endParaRPr lang="fr-FR" dirty="0">
                <a:solidFill>
                  <a:schemeClr val="tx1"/>
                </a:solidFill>
              </a:endParaRPr>
            </a:p>
          </p:txBody>
        </p:sp>
      </p:grpSp>
      <p:sp>
        <p:nvSpPr>
          <p:cNvPr id="15" name="Rectangle à coins arrondis 14"/>
          <p:cNvSpPr/>
          <p:nvPr/>
        </p:nvSpPr>
        <p:spPr>
          <a:xfrm>
            <a:off x="0" y="3508664"/>
            <a:ext cx="12192000" cy="736847"/>
          </a:xfrm>
          <a:prstGeom prst="roundRect">
            <a:avLst>
              <a:gd name="adj" fmla="val 7028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SOLUTIONS APPORTEES</a:t>
            </a:r>
            <a:endParaRPr lang="fr-FR" sz="3600" dirty="0">
              <a:solidFill>
                <a:schemeClr val="bg1"/>
              </a:solidFill>
            </a:endParaRPr>
          </a:p>
        </p:txBody>
      </p:sp>
      <p:grpSp>
        <p:nvGrpSpPr>
          <p:cNvPr id="19" name="Group 91"/>
          <p:cNvGrpSpPr/>
          <p:nvPr/>
        </p:nvGrpSpPr>
        <p:grpSpPr>
          <a:xfrm>
            <a:off x="699240" y="4812997"/>
            <a:ext cx="7621154" cy="484632"/>
            <a:chOff x="3029527" y="1071418"/>
            <a:chExt cx="8838551" cy="484632"/>
          </a:xfrm>
        </p:grpSpPr>
        <p:sp>
          <p:nvSpPr>
            <p:cNvPr id="20" name="Pentagon 92"/>
            <p:cNvSpPr/>
            <p:nvPr/>
          </p:nvSpPr>
          <p:spPr>
            <a:xfrm>
              <a:off x="3029527" y="1071418"/>
              <a:ext cx="978408" cy="484632"/>
            </a:xfrm>
            <a:prstGeom prst="homePlate">
              <a:avLst/>
            </a:prstGeom>
            <a:solidFill>
              <a:srgbClr val="FF000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/>
                <a:t>3</a:t>
              </a:r>
            </a:p>
          </p:txBody>
        </p:sp>
        <p:sp>
          <p:nvSpPr>
            <p:cNvPr id="21" name="Chevron 20"/>
            <p:cNvSpPr/>
            <p:nvPr/>
          </p:nvSpPr>
          <p:spPr>
            <a:xfrm>
              <a:off x="3918074" y="1071418"/>
              <a:ext cx="7950004" cy="484632"/>
            </a:xfrm>
            <a:prstGeom prst="chevron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dirty="0" smtClean="0">
                  <a:solidFill>
                    <a:schemeClr val="tx1"/>
                  </a:solidFill>
                </a:rPr>
                <a:t>AJOUT D’UNE ALIMENTATION STABILISEE POUR LES COMPOSANTS </a:t>
              </a:r>
              <a:endParaRPr lang="fr-FR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Group 88"/>
          <p:cNvGrpSpPr/>
          <p:nvPr/>
        </p:nvGrpSpPr>
        <p:grpSpPr>
          <a:xfrm>
            <a:off x="681182" y="5923901"/>
            <a:ext cx="7621154" cy="497292"/>
            <a:chOff x="3029527" y="1071418"/>
            <a:chExt cx="7667465" cy="497292"/>
          </a:xfrm>
        </p:grpSpPr>
        <p:sp>
          <p:nvSpPr>
            <p:cNvPr id="23" name="Pentagon 89"/>
            <p:cNvSpPr/>
            <p:nvPr/>
          </p:nvSpPr>
          <p:spPr>
            <a:xfrm>
              <a:off x="3029527" y="1071418"/>
              <a:ext cx="906715" cy="484632"/>
            </a:xfrm>
            <a:prstGeom prst="homePlate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dirty="0" smtClean="0"/>
                <a:t>2</a:t>
              </a:r>
              <a:endParaRPr lang="fr-FR" dirty="0"/>
            </a:p>
          </p:txBody>
        </p:sp>
        <p:sp>
          <p:nvSpPr>
            <p:cNvPr id="24" name="Chevron 23"/>
            <p:cNvSpPr/>
            <p:nvPr/>
          </p:nvSpPr>
          <p:spPr>
            <a:xfrm>
              <a:off x="3918075" y="1084078"/>
              <a:ext cx="6778917" cy="484632"/>
            </a:xfrm>
            <a:prstGeom prst="chevron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dirty="0" smtClean="0">
                  <a:solidFill>
                    <a:schemeClr val="tx1"/>
                  </a:solidFill>
                </a:rPr>
                <a:t>CONFIGURATION DES BONNES CONSIGNES AUX CAPTEURS</a:t>
              </a:r>
              <a:endParaRPr lang="fr-FR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6449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0" y="0"/>
            <a:ext cx="12192000" cy="736847"/>
          </a:xfrm>
          <a:prstGeom prst="roundRect">
            <a:avLst>
              <a:gd name="adj" fmla="val 702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PERSPECTIVES D’AMELIORATION</a:t>
            </a:r>
            <a:endParaRPr lang="fr-FR" sz="3600" dirty="0">
              <a:solidFill>
                <a:schemeClr val="bg1"/>
              </a:solidFill>
            </a:endParaRPr>
          </a:p>
        </p:txBody>
      </p:sp>
      <p:grpSp>
        <p:nvGrpSpPr>
          <p:cNvPr id="5" name="Groupe 4"/>
          <p:cNvGrpSpPr/>
          <p:nvPr/>
        </p:nvGrpSpPr>
        <p:grpSpPr>
          <a:xfrm>
            <a:off x="272713" y="1163756"/>
            <a:ext cx="10603833" cy="990000"/>
            <a:chOff x="272714" y="1163756"/>
            <a:chExt cx="9112296" cy="990000"/>
          </a:xfrm>
        </p:grpSpPr>
        <p:sp>
          <p:nvSpPr>
            <p:cNvPr id="6" name="Rectangle à coins arrondis 5"/>
            <p:cNvSpPr/>
            <p:nvPr/>
          </p:nvSpPr>
          <p:spPr>
            <a:xfrm>
              <a:off x="385010" y="1298833"/>
              <a:ext cx="9000000" cy="720000"/>
            </a:xfrm>
            <a:prstGeom prst="roundRect">
              <a:avLst>
                <a:gd name="adj" fmla="val 21641"/>
              </a:avLst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2400" dirty="0" smtClean="0"/>
                <a:t>AMELIORATION DE LA QUALITE DE L’INTERFACE</a:t>
              </a:r>
              <a:endParaRPr lang="fr-FR" sz="2400" dirty="0"/>
            </a:p>
          </p:txBody>
        </p:sp>
        <p:sp>
          <p:nvSpPr>
            <p:cNvPr id="8" name="Ellipse 7"/>
            <p:cNvSpPr/>
            <p:nvPr/>
          </p:nvSpPr>
          <p:spPr>
            <a:xfrm>
              <a:off x="272714" y="1163756"/>
              <a:ext cx="974491" cy="990000"/>
            </a:xfrm>
            <a:prstGeom prst="ellipse">
              <a:avLst/>
            </a:prstGeom>
            <a:solidFill>
              <a:srgbClr val="00A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400" dirty="0" smtClean="0"/>
                <a:t>1</a:t>
              </a:r>
              <a:endParaRPr lang="fr-FR" sz="4400" dirty="0"/>
            </a:p>
          </p:txBody>
        </p:sp>
      </p:grpSp>
      <p:grpSp>
        <p:nvGrpSpPr>
          <p:cNvPr id="9" name="Groupe 8"/>
          <p:cNvGrpSpPr/>
          <p:nvPr/>
        </p:nvGrpSpPr>
        <p:grpSpPr>
          <a:xfrm>
            <a:off x="272713" y="2564092"/>
            <a:ext cx="10603833" cy="990000"/>
            <a:chOff x="272714" y="1163756"/>
            <a:chExt cx="9112296" cy="990000"/>
          </a:xfrm>
        </p:grpSpPr>
        <p:sp>
          <p:nvSpPr>
            <p:cNvPr id="10" name="Rectangle à coins arrondis 9"/>
            <p:cNvSpPr/>
            <p:nvPr/>
          </p:nvSpPr>
          <p:spPr>
            <a:xfrm>
              <a:off x="385010" y="1298833"/>
              <a:ext cx="9000000" cy="720000"/>
            </a:xfrm>
            <a:prstGeom prst="roundRect">
              <a:avLst>
                <a:gd name="adj" fmla="val 21641"/>
              </a:avLst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2400" dirty="0" smtClean="0"/>
                <a:t>ETENDRE LE DISPOSITIF A PLUSIEURS POSTES</a:t>
              </a:r>
              <a:endParaRPr lang="fr-FR" sz="2400" dirty="0"/>
            </a:p>
          </p:txBody>
        </p:sp>
        <p:sp>
          <p:nvSpPr>
            <p:cNvPr id="11" name="Ellipse 10"/>
            <p:cNvSpPr/>
            <p:nvPr/>
          </p:nvSpPr>
          <p:spPr>
            <a:xfrm>
              <a:off x="272714" y="1163756"/>
              <a:ext cx="974491" cy="990000"/>
            </a:xfrm>
            <a:prstGeom prst="ellipse">
              <a:avLst/>
            </a:prstGeom>
            <a:solidFill>
              <a:srgbClr val="00A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400" dirty="0"/>
                <a:t>2</a:t>
              </a:r>
              <a:endParaRPr lang="fr-FR" sz="4400" dirty="0"/>
            </a:p>
          </p:txBody>
        </p:sp>
      </p:grpSp>
      <p:grpSp>
        <p:nvGrpSpPr>
          <p:cNvPr id="12" name="Groupe 11"/>
          <p:cNvGrpSpPr/>
          <p:nvPr/>
        </p:nvGrpSpPr>
        <p:grpSpPr>
          <a:xfrm>
            <a:off x="272713" y="3964428"/>
            <a:ext cx="10603833" cy="990000"/>
            <a:chOff x="272714" y="1163756"/>
            <a:chExt cx="9112296" cy="990000"/>
          </a:xfrm>
        </p:grpSpPr>
        <p:sp>
          <p:nvSpPr>
            <p:cNvPr id="13" name="Rectangle à coins arrondis 12"/>
            <p:cNvSpPr/>
            <p:nvPr/>
          </p:nvSpPr>
          <p:spPr>
            <a:xfrm>
              <a:off x="385010" y="1298833"/>
              <a:ext cx="9000000" cy="720000"/>
            </a:xfrm>
            <a:prstGeom prst="roundRect">
              <a:avLst>
                <a:gd name="adj" fmla="val 21641"/>
              </a:avLst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2400" dirty="0" smtClean="0"/>
                <a:t>CONFIGURATION DES ALERTES DE SECURITE </a:t>
              </a:r>
              <a:endParaRPr lang="fr-FR" sz="2400" dirty="0"/>
            </a:p>
          </p:txBody>
        </p:sp>
        <p:sp>
          <p:nvSpPr>
            <p:cNvPr id="14" name="Ellipse 13"/>
            <p:cNvSpPr/>
            <p:nvPr/>
          </p:nvSpPr>
          <p:spPr>
            <a:xfrm>
              <a:off x="272714" y="1163756"/>
              <a:ext cx="974491" cy="990000"/>
            </a:xfrm>
            <a:prstGeom prst="ellipse">
              <a:avLst/>
            </a:prstGeom>
            <a:solidFill>
              <a:srgbClr val="00A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400" dirty="0"/>
                <a:t>3</a:t>
              </a:r>
              <a:endParaRPr lang="fr-FR" sz="4400" dirty="0"/>
            </a:p>
          </p:txBody>
        </p:sp>
      </p:grpSp>
      <p:grpSp>
        <p:nvGrpSpPr>
          <p:cNvPr id="15" name="Groupe 14"/>
          <p:cNvGrpSpPr/>
          <p:nvPr/>
        </p:nvGrpSpPr>
        <p:grpSpPr>
          <a:xfrm>
            <a:off x="338051" y="5364765"/>
            <a:ext cx="10603833" cy="990000"/>
            <a:chOff x="272714" y="1163756"/>
            <a:chExt cx="9112296" cy="990000"/>
          </a:xfrm>
        </p:grpSpPr>
        <p:sp>
          <p:nvSpPr>
            <p:cNvPr id="16" name="Rectangle à coins arrondis 15"/>
            <p:cNvSpPr/>
            <p:nvPr/>
          </p:nvSpPr>
          <p:spPr>
            <a:xfrm>
              <a:off x="385010" y="1298833"/>
              <a:ext cx="9000000" cy="720000"/>
            </a:xfrm>
            <a:prstGeom prst="roundRect">
              <a:avLst>
                <a:gd name="adj" fmla="val 21641"/>
              </a:avLst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2400" dirty="0" smtClean="0"/>
                <a:t>AMELIORATION DE LA GESTION ENERGETIQUE</a:t>
              </a:r>
              <a:endParaRPr lang="fr-FR" sz="2400" dirty="0"/>
            </a:p>
          </p:txBody>
        </p:sp>
        <p:sp>
          <p:nvSpPr>
            <p:cNvPr id="17" name="Ellipse 16"/>
            <p:cNvSpPr/>
            <p:nvPr/>
          </p:nvSpPr>
          <p:spPr>
            <a:xfrm>
              <a:off x="272714" y="1163756"/>
              <a:ext cx="974491" cy="990000"/>
            </a:xfrm>
            <a:prstGeom prst="ellipse">
              <a:avLst/>
            </a:prstGeom>
            <a:solidFill>
              <a:srgbClr val="00A0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400" dirty="0"/>
                <a:t>4</a:t>
              </a:r>
              <a:endParaRPr lang="fr-FR" sz="4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953457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BC3001EC-9F33-4C39-B780-199714C83EA2}"/>
              </a:ext>
            </a:extLst>
          </p:cNvPr>
          <p:cNvGrpSpPr/>
          <p:nvPr/>
        </p:nvGrpSpPr>
        <p:grpSpPr>
          <a:xfrm>
            <a:off x="-290920" y="0"/>
            <a:ext cx="12482920" cy="6858000"/>
            <a:chOff x="-290920" y="0"/>
            <a:chExt cx="12482920" cy="685800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129B5C97-F627-4A85-B003-5396A9D964D5}"/>
                </a:ext>
              </a:extLst>
            </p:cNvPr>
            <p:cNvSpPr/>
            <p:nvPr/>
          </p:nvSpPr>
          <p:spPr>
            <a:xfrm>
              <a:off x="-290920" y="0"/>
              <a:ext cx="12482920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97C14D5-0388-44F5-AD76-F8BBAF179CD6}"/>
                </a:ext>
              </a:extLst>
            </p:cNvPr>
            <p:cNvSpPr/>
            <p:nvPr/>
          </p:nvSpPr>
          <p:spPr>
            <a:xfrm>
              <a:off x="11023600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151F346-69C6-4F86-BC1F-C57BA2384CC6}"/>
                </a:ext>
              </a:extLst>
            </p:cNvPr>
            <p:cNvSpPr txBox="1"/>
            <p:nvPr/>
          </p:nvSpPr>
          <p:spPr>
            <a:xfrm rot="16200000">
              <a:off x="10872792" y="3194734"/>
              <a:ext cx="19920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F0EEF0"/>
                  </a:solidFill>
                  <a:latin typeface="Tw Cen MT" panose="020B0602020104020603" pitchFamily="34" charset="0"/>
                </a:rPr>
                <a:t>about</a:t>
              </a:r>
            </a:p>
          </p:txBody>
        </p:sp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52B367FE-8530-4052-AD96-2D6FBE490F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1129999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63E93C38-ECA5-4094-81E9-196A3BD19EBD}"/>
              </a:ext>
            </a:extLst>
          </p:cNvPr>
          <p:cNvGrpSpPr/>
          <p:nvPr/>
        </p:nvGrpSpPr>
        <p:grpSpPr>
          <a:xfrm>
            <a:off x="758211" y="-43546"/>
            <a:ext cx="11447503" cy="6858000"/>
            <a:chOff x="213096" y="0"/>
            <a:chExt cx="11447503" cy="6858000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C85080E-7B66-43F0-AB4D-3A69B13C005A}"/>
                </a:ext>
              </a:extLst>
            </p:cNvPr>
            <p:cNvSpPr/>
            <p:nvPr/>
          </p:nvSpPr>
          <p:spPr>
            <a:xfrm>
              <a:off x="213096" y="0"/>
              <a:ext cx="11447501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405DAC1A-9BF8-460E-8D8B-77BFB6B27FF9}"/>
                </a:ext>
              </a:extLst>
            </p:cNvPr>
            <p:cNvSpPr/>
            <p:nvPr/>
          </p:nvSpPr>
          <p:spPr>
            <a:xfrm>
              <a:off x="10492197" y="2337441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52CD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0DCA374-CD21-448B-8791-8A04A9A9A552}"/>
                </a:ext>
              </a:extLst>
            </p:cNvPr>
            <p:cNvSpPr txBox="1"/>
            <p:nvPr/>
          </p:nvSpPr>
          <p:spPr>
            <a:xfrm rot="16200000">
              <a:off x="10341391" y="3105834"/>
              <a:ext cx="19920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 err="1" smtClean="0">
                  <a:solidFill>
                    <a:srgbClr val="F0EEF0"/>
                  </a:solidFill>
                  <a:latin typeface="Tw Cen MT" panose="020B0602020104020603" pitchFamily="34" charset="0"/>
                </a:rPr>
                <a:t>contexte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83A620A7-5483-4447-9670-0F8D67F362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0600933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B02914A7-C65F-4EFB-8FF4-9BB283DC3935}"/>
              </a:ext>
            </a:extLst>
          </p:cNvPr>
          <p:cNvGrpSpPr/>
          <p:nvPr/>
        </p:nvGrpSpPr>
        <p:grpSpPr>
          <a:xfrm>
            <a:off x="1563155" y="-43547"/>
            <a:ext cx="10642559" cy="6858000"/>
            <a:chOff x="491575" y="0"/>
            <a:chExt cx="9961092" cy="6858000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99DA66B2-8A11-4397-B997-59A37787FEF8}"/>
                </a:ext>
              </a:extLst>
            </p:cNvPr>
            <p:cNvSpPr/>
            <p:nvPr/>
          </p:nvSpPr>
          <p:spPr>
            <a:xfrm>
              <a:off x="491575" y="0"/>
              <a:ext cx="9961092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1A8923D-952E-459F-92C0-CCE4C5E45F88}"/>
                </a:ext>
              </a:extLst>
            </p:cNvPr>
            <p:cNvSpPr/>
            <p:nvPr/>
          </p:nvSpPr>
          <p:spPr>
            <a:xfrm>
              <a:off x="9284267" y="2337440"/>
              <a:ext cx="1168400" cy="2360918"/>
            </a:xfrm>
            <a:custGeom>
              <a:avLst/>
              <a:gdLst>
                <a:gd name="connsiteX0" fmla="*/ 1168400 w 1168400"/>
                <a:gd name="connsiteY0" fmla="*/ 0 h 2360918"/>
                <a:gd name="connsiteX1" fmla="*/ 1168400 w 1168400"/>
                <a:gd name="connsiteY1" fmla="*/ 2360918 h 2360918"/>
                <a:gd name="connsiteX2" fmla="*/ 1060340 w 1168400"/>
                <a:gd name="connsiteY2" fmla="*/ 2355461 h 2360918"/>
                <a:gd name="connsiteX3" fmla="*/ 0 w 1168400"/>
                <a:gd name="connsiteY3" fmla="*/ 1180459 h 2360918"/>
                <a:gd name="connsiteX4" fmla="*/ 1060340 w 1168400"/>
                <a:gd name="connsiteY4" fmla="*/ 5457 h 2360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8400" h="2360918">
                  <a:moveTo>
                    <a:pt x="1168400" y="0"/>
                  </a:moveTo>
                  <a:lnTo>
                    <a:pt x="1168400" y="2360918"/>
                  </a:lnTo>
                  <a:lnTo>
                    <a:pt x="1060340" y="2355461"/>
                  </a:lnTo>
                  <a:cubicBezTo>
                    <a:pt x="464762" y="2294977"/>
                    <a:pt x="0" y="1791994"/>
                    <a:pt x="0" y="1180459"/>
                  </a:cubicBezTo>
                  <a:cubicBezTo>
                    <a:pt x="0" y="568924"/>
                    <a:pt x="464762" y="65941"/>
                    <a:pt x="1060340" y="5457"/>
                  </a:cubicBezTo>
                  <a:close/>
                </a:path>
              </a:pathLst>
            </a:custGeom>
            <a:solidFill>
              <a:srgbClr val="FFC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DD73F442-B2F9-477E-B4DE-956CBA09D9C3}"/>
                </a:ext>
              </a:extLst>
            </p:cNvPr>
            <p:cNvSpPr txBox="1"/>
            <p:nvPr/>
          </p:nvSpPr>
          <p:spPr>
            <a:xfrm rot="16200000">
              <a:off x="9117129" y="3189611"/>
              <a:ext cx="19920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1" dirty="0" err="1" smtClean="0">
                  <a:solidFill>
                    <a:srgbClr val="F0EEF0"/>
                  </a:solidFill>
                  <a:latin typeface="Tw Cen MT" panose="020B0602020104020603" pitchFamily="34" charset="0"/>
                </a:rPr>
                <a:t>Critère</a:t>
              </a:r>
              <a:endParaRPr lang="en-US" sz="36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7654DCD4-7920-4D83-8D7F-6D3A71A169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9385467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7A67CF96-B24C-4BAD-8466-B32ECC2753A1}"/>
              </a:ext>
            </a:extLst>
          </p:cNvPr>
          <p:cNvGrpSpPr/>
          <p:nvPr/>
        </p:nvGrpSpPr>
        <p:grpSpPr>
          <a:xfrm>
            <a:off x="2631619" y="-87093"/>
            <a:ext cx="9574094" cy="6858000"/>
            <a:chOff x="491575" y="0"/>
            <a:chExt cx="9574094" cy="6858000"/>
          </a:xfrm>
        </p:grpSpPr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8B7B7434-49BE-47D6-BAE6-9B9134F0EC8C}"/>
                </a:ext>
              </a:extLst>
            </p:cNvPr>
            <p:cNvSpPr/>
            <p:nvPr/>
          </p:nvSpPr>
          <p:spPr>
            <a:xfrm>
              <a:off x="491575" y="0"/>
              <a:ext cx="957409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7FD4AAEC-83E5-4832-BEA2-517A195B2A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8992269" y="3247473"/>
              <a:ext cx="530600" cy="530600"/>
            </a:xfrm>
            <a:prstGeom prst="rect">
              <a:avLst/>
            </a:prstGeom>
          </p:spPr>
        </p:pic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2C48F6F2-7791-4D91-ADEC-77FE8FA739E3}"/>
              </a:ext>
            </a:extLst>
          </p:cNvPr>
          <p:cNvGrpSpPr/>
          <p:nvPr/>
        </p:nvGrpSpPr>
        <p:grpSpPr>
          <a:xfrm>
            <a:off x="-290921" y="-87093"/>
            <a:ext cx="12479188" cy="6956490"/>
            <a:chOff x="-9337032" y="-1"/>
            <a:chExt cx="9923504" cy="6858000"/>
          </a:xfrm>
        </p:grpSpPr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F8ED37E9-9873-442F-9B7C-7F4BC1A8F51E}"/>
                </a:ext>
              </a:extLst>
            </p:cNvPr>
            <p:cNvSpPr/>
            <p:nvPr/>
          </p:nvSpPr>
          <p:spPr>
            <a:xfrm>
              <a:off x="-9337032" y="-1"/>
              <a:ext cx="9923504" cy="6858000"/>
            </a:xfrm>
            <a:prstGeom prst="rect">
              <a:avLst/>
            </a:prstGeom>
            <a:solidFill>
              <a:srgbClr val="F0EEF0"/>
            </a:solidFill>
            <a:ln>
              <a:noFill/>
            </a:ln>
            <a:effectLst>
              <a:outerShdw blurRad="215900" dist="38100" sx="101000" sy="101000" algn="l" rotWithShape="0">
                <a:schemeClr val="tx1">
                  <a:lumMod val="65000"/>
                  <a:lumOff val="3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7CF05B7C-3B2D-4CAB-9132-7B756B442063}"/>
                </a:ext>
              </a:extLst>
            </p:cNvPr>
            <p:cNvSpPr txBox="1"/>
            <p:nvPr/>
          </p:nvSpPr>
          <p:spPr>
            <a:xfrm rot="16200000">
              <a:off x="-738260" y="3280859"/>
              <a:ext cx="1992086" cy="463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rgbClr val="F0EEF0"/>
                  </a:solidFill>
                  <a:latin typeface="Tw Cen MT" panose="020B0602020104020603" pitchFamily="34" charset="0"/>
                </a:rPr>
                <a:t>conclusion</a:t>
              </a:r>
              <a:endParaRPr lang="en-US" sz="3200" b="1" dirty="0">
                <a:solidFill>
                  <a:srgbClr val="F0EEF0"/>
                </a:solidFill>
                <a:latin typeface="Tw Cen MT" panose="020B0602020104020603" pitchFamily="34" charset="0"/>
              </a:endParaRPr>
            </a:p>
          </p:txBody>
        </p:sp>
      </p:grpSp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893" y="1392176"/>
            <a:ext cx="7467492" cy="4167903"/>
          </a:xfrm>
          <a:prstGeom prst="rect">
            <a:avLst/>
          </a:prstGeom>
        </p:spPr>
      </p:pic>
      <p:sp>
        <p:nvSpPr>
          <p:cNvPr id="32" name="Rectangle à coins arrondis 31"/>
          <p:cNvSpPr/>
          <p:nvPr/>
        </p:nvSpPr>
        <p:spPr>
          <a:xfrm>
            <a:off x="-225399" y="-68236"/>
            <a:ext cx="12413665" cy="736847"/>
          </a:xfrm>
          <a:prstGeom prst="roundRect">
            <a:avLst>
              <a:gd name="adj" fmla="val 702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/>
              <a:t>CONCLUSION</a:t>
            </a:r>
            <a:endParaRPr lang="fr-FR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7602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569" y="-112295"/>
            <a:ext cx="12412560" cy="6970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7246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à coins arrondis 38"/>
          <p:cNvSpPr/>
          <p:nvPr/>
        </p:nvSpPr>
        <p:spPr>
          <a:xfrm>
            <a:off x="-79899" y="0"/>
            <a:ext cx="12348839" cy="736847"/>
          </a:xfrm>
          <a:prstGeom prst="roundRect">
            <a:avLst>
              <a:gd name="adj" fmla="val 702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/>
              <a:t>PROBLEMATIQUE</a:t>
            </a:r>
            <a:endParaRPr lang="fr-FR" sz="3600" dirty="0"/>
          </a:p>
        </p:txBody>
      </p:sp>
      <p:grpSp>
        <p:nvGrpSpPr>
          <p:cNvPr id="74" name="Groupe 73"/>
          <p:cNvGrpSpPr/>
          <p:nvPr/>
        </p:nvGrpSpPr>
        <p:grpSpPr>
          <a:xfrm>
            <a:off x="272713" y="1163756"/>
            <a:ext cx="10603833" cy="990000"/>
            <a:chOff x="272714" y="1163756"/>
            <a:chExt cx="9112296" cy="990000"/>
          </a:xfrm>
        </p:grpSpPr>
        <p:sp>
          <p:nvSpPr>
            <p:cNvPr id="44" name="Rectangle à coins arrondis 43"/>
            <p:cNvSpPr/>
            <p:nvPr/>
          </p:nvSpPr>
          <p:spPr>
            <a:xfrm>
              <a:off x="385010" y="1298833"/>
              <a:ext cx="9000000" cy="720000"/>
            </a:xfrm>
            <a:prstGeom prst="roundRect">
              <a:avLst>
                <a:gd name="adj" fmla="val 21641"/>
              </a:avLst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2400" dirty="0" smtClean="0"/>
                <a:t>TEMPERATURES NON IDEALS POUR LES EMPLOYES</a:t>
              </a:r>
              <a:endParaRPr lang="fr-FR" sz="2400" dirty="0"/>
            </a:p>
          </p:txBody>
        </p:sp>
        <p:sp>
          <p:nvSpPr>
            <p:cNvPr id="73" name="Ellipse 72"/>
            <p:cNvSpPr/>
            <p:nvPr/>
          </p:nvSpPr>
          <p:spPr>
            <a:xfrm>
              <a:off x="272714" y="1163756"/>
              <a:ext cx="974491" cy="990000"/>
            </a:xfrm>
            <a:prstGeom prst="ellipse">
              <a:avLst/>
            </a:pr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400" dirty="0" smtClean="0"/>
                <a:t>1</a:t>
              </a:r>
              <a:endParaRPr lang="fr-FR" sz="4400" dirty="0"/>
            </a:p>
          </p:txBody>
        </p:sp>
      </p:grpSp>
      <p:grpSp>
        <p:nvGrpSpPr>
          <p:cNvPr id="76" name="Groupe 75"/>
          <p:cNvGrpSpPr/>
          <p:nvPr/>
        </p:nvGrpSpPr>
        <p:grpSpPr>
          <a:xfrm>
            <a:off x="272713" y="2490599"/>
            <a:ext cx="10603833" cy="990000"/>
            <a:chOff x="272713" y="2490599"/>
            <a:chExt cx="9112297" cy="990000"/>
          </a:xfrm>
        </p:grpSpPr>
        <p:sp>
          <p:nvSpPr>
            <p:cNvPr id="69" name="Rectangle à coins arrondis 68"/>
            <p:cNvSpPr/>
            <p:nvPr/>
          </p:nvSpPr>
          <p:spPr>
            <a:xfrm>
              <a:off x="385010" y="2558138"/>
              <a:ext cx="9000000" cy="720000"/>
            </a:xfrm>
            <a:prstGeom prst="roundRect">
              <a:avLst>
                <a:gd name="adj" fmla="val 21641"/>
              </a:avLst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2400" dirty="0" smtClean="0"/>
                <a:t>IMPACT DE LA QUALITE DE L’AIR SUR LA CONCENTRATION</a:t>
              </a:r>
              <a:endParaRPr lang="fr-FR" sz="2400" dirty="0"/>
            </a:p>
          </p:txBody>
        </p:sp>
        <p:sp>
          <p:nvSpPr>
            <p:cNvPr id="75" name="Ellipse 74"/>
            <p:cNvSpPr/>
            <p:nvPr/>
          </p:nvSpPr>
          <p:spPr>
            <a:xfrm>
              <a:off x="272713" y="2490599"/>
              <a:ext cx="974491" cy="990000"/>
            </a:xfrm>
            <a:prstGeom prst="ellipse">
              <a:avLst/>
            </a:pr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400" dirty="0" smtClean="0"/>
                <a:t>2</a:t>
              </a:r>
              <a:endParaRPr lang="fr-FR" sz="4400" dirty="0"/>
            </a:p>
          </p:txBody>
        </p:sp>
      </p:grpSp>
      <p:grpSp>
        <p:nvGrpSpPr>
          <p:cNvPr id="80" name="Groupe 79"/>
          <p:cNvGrpSpPr/>
          <p:nvPr/>
        </p:nvGrpSpPr>
        <p:grpSpPr>
          <a:xfrm>
            <a:off x="264688" y="3680138"/>
            <a:ext cx="10611858" cy="990000"/>
            <a:chOff x="264688" y="3680138"/>
            <a:chExt cx="10611858" cy="990000"/>
          </a:xfrm>
        </p:grpSpPr>
        <p:sp>
          <p:nvSpPr>
            <p:cNvPr id="70" name="Rectangle à coins arrondis 69"/>
            <p:cNvSpPr/>
            <p:nvPr/>
          </p:nvSpPr>
          <p:spPr>
            <a:xfrm>
              <a:off x="385010" y="3817443"/>
              <a:ext cx="10491536" cy="720000"/>
            </a:xfrm>
            <a:prstGeom prst="roundRect">
              <a:avLst>
                <a:gd name="adj" fmla="val 21641"/>
              </a:avLst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2400" dirty="0" smtClean="0"/>
                <a:t>DIFFICULTE POUR LES EMPLOYES AYANT DES ALLERGIES</a:t>
              </a:r>
              <a:endParaRPr lang="fr-FR" sz="2400" dirty="0"/>
            </a:p>
          </p:txBody>
        </p:sp>
        <p:sp>
          <p:nvSpPr>
            <p:cNvPr id="77" name="Ellipse 76"/>
            <p:cNvSpPr/>
            <p:nvPr/>
          </p:nvSpPr>
          <p:spPr>
            <a:xfrm>
              <a:off x="264688" y="3680138"/>
              <a:ext cx="1134000" cy="990000"/>
            </a:xfrm>
            <a:prstGeom prst="ellipse">
              <a:avLst/>
            </a:pr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400" dirty="0"/>
                <a:t>3</a:t>
              </a:r>
            </a:p>
          </p:txBody>
        </p:sp>
      </p:grpSp>
      <p:grpSp>
        <p:nvGrpSpPr>
          <p:cNvPr id="79" name="Groupe 78"/>
          <p:cNvGrpSpPr/>
          <p:nvPr/>
        </p:nvGrpSpPr>
        <p:grpSpPr>
          <a:xfrm>
            <a:off x="272713" y="4939444"/>
            <a:ext cx="10603833" cy="990000"/>
            <a:chOff x="272713" y="4939444"/>
            <a:chExt cx="9112297" cy="990000"/>
          </a:xfrm>
        </p:grpSpPr>
        <p:sp>
          <p:nvSpPr>
            <p:cNvPr id="71" name="Rectangle à coins arrondis 70"/>
            <p:cNvSpPr/>
            <p:nvPr/>
          </p:nvSpPr>
          <p:spPr>
            <a:xfrm>
              <a:off x="385010" y="5076749"/>
              <a:ext cx="9000000" cy="720000"/>
            </a:xfrm>
            <a:prstGeom prst="roundRect">
              <a:avLst>
                <a:gd name="adj" fmla="val 21641"/>
              </a:avLst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fr-FR" sz="2400" dirty="0" smtClean="0"/>
                <a:t>BESOIN DES EMPLOYES D’IDENTIFIER DES LIEUX MOINS HUMIDES</a:t>
              </a:r>
              <a:endParaRPr lang="fr-FR" sz="2400" dirty="0"/>
            </a:p>
          </p:txBody>
        </p:sp>
        <p:sp>
          <p:nvSpPr>
            <p:cNvPr id="78" name="Ellipse 77"/>
            <p:cNvSpPr/>
            <p:nvPr/>
          </p:nvSpPr>
          <p:spPr>
            <a:xfrm>
              <a:off x="272713" y="4939444"/>
              <a:ext cx="974491" cy="990000"/>
            </a:xfrm>
            <a:prstGeom prst="ellipse">
              <a:avLst/>
            </a:prstGeom>
            <a:solidFill>
              <a:srgbClr val="FF59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4400" dirty="0" smtClean="0"/>
                <a:t>4</a:t>
              </a:r>
              <a:endParaRPr lang="fr-FR" sz="4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88011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à coins arrondis 38"/>
          <p:cNvSpPr/>
          <p:nvPr/>
        </p:nvSpPr>
        <p:spPr>
          <a:xfrm>
            <a:off x="-79899" y="0"/>
            <a:ext cx="12348839" cy="736847"/>
          </a:xfrm>
          <a:prstGeom prst="roundRect">
            <a:avLst>
              <a:gd name="adj" fmla="val 702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/>
              <a:t>PROBLEMATIQUE</a:t>
            </a:r>
            <a:endParaRPr lang="fr-FR" sz="3600" dirty="0"/>
          </a:p>
        </p:txBody>
      </p:sp>
      <p:graphicFrame>
        <p:nvGraphicFramePr>
          <p:cNvPr id="15" name="Tableau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255138"/>
              </p:ext>
            </p:extLst>
          </p:nvPr>
        </p:nvGraphicFramePr>
        <p:xfrm>
          <a:off x="688330" y="897268"/>
          <a:ext cx="10812379" cy="56479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0001">
                  <a:extLst>
                    <a:ext uri="{9D8B030D-6E8A-4147-A177-3AD203B41FA5}">
                      <a16:colId xmlns:a16="http://schemas.microsoft.com/office/drawing/2014/main" val="2899611935"/>
                    </a:ext>
                  </a:extLst>
                </a:gridCol>
                <a:gridCol w="9532378">
                  <a:extLst>
                    <a:ext uri="{9D8B030D-6E8A-4147-A177-3AD203B41FA5}">
                      <a16:colId xmlns:a16="http://schemas.microsoft.com/office/drawing/2014/main" val="4285125860"/>
                    </a:ext>
                  </a:extLst>
                </a:gridCol>
              </a:tblGrid>
              <a:tr h="6496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N°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Besoin du client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9002513"/>
                  </a:ext>
                </a:extLst>
              </a:tr>
              <a:tr h="11355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1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Le dispositif respecte les normes de la Communauté Européenne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6378297"/>
                  </a:ext>
                </a:extLst>
              </a:tr>
              <a:tr h="6496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2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Le dispositif est simple d’utilisation et intuitif 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64652745"/>
                  </a:ext>
                </a:extLst>
              </a:tr>
              <a:tr h="11355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3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Le système localise les lieux présentant les conditions optimales 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440860"/>
                  </a:ext>
                </a:extLst>
              </a:tr>
              <a:tr h="7782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 dirty="0">
                          <a:effectLst/>
                        </a:rPr>
                        <a:t>4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Le système fournit les mesures en temps réel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64201753"/>
                  </a:ext>
                </a:extLst>
              </a:tr>
              <a:tr h="6496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5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Le système est léger et  transportable   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6930463"/>
                  </a:ext>
                </a:extLst>
              </a:tr>
              <a:tr h="6496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400">
                          <a:effectLst/>
                        </a:rPr>
                        <a:t>6</a:t>
                      </a:r>
                      <a:endParaRPr lang="fr-F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000" dirty="0">
                          <a:effectLst/>
                        </a:rPr>
                        <a:t>Le dispositif produit des alertes de sécurité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70133675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0" y="736847"/>
            <a:ext cx="12192000" cy="6121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fr-FR" sz="5400" dirty="0" smtClean="0">
                <a:solidFill>
                  <a:schemeClr val="tx1"/>
                </a:solidFill>
              </a:rPr>
              <a:t>				</a:t>
            </a:r>
            <a:r>
              <a:rPr lang="fr-FR" sz="4800" dirty="0" smtClean="0">
                <a:solidFill>
                  <a:schemeClr val="tx1"/>
                </a:solidFill>
              </a:rPr>
              <a:t>Enoncé </a:t>
            </a:r>
            <a:r>
              <a:rPr lang="fr-FR" sz="4800" dirty="0">
                <a:solidFill>
                  <a:schemeClr val="tx1"/>
                </a:solidFill>
              </a:rPr>
              <a:t>du Problème</a:t>
            </a:r>
            <a:r>
              <a:rPr lang="fr-FR" sz="4800" dirty="0" smtClean="0">
                <a:solidFill>
                  <a:schemeClr val="tx1"/>
                </a:solidFill>
              </a:rPr>
              <a:t>:</a:t>
            </a:r>
          </a:p>
          <a:p>
            <a:pPr algn="just"/>
            <a:endParaRPr lang="fr-FR" sz="4400" dirty="0" smtClean="0">
              <a:solidFill>
                <a:schemeClr val="tx1"/>
              </a:solidFill>
            </a:endParaRPr>
          </a:p>
          <a:p>
            <a:pPr algn="just">
              <a:tabLst>
                <a:tab pos="11568113" algn="l"/>
              </a:tabLst>
            </a:pPr>
            <a:r>
              <a:rPr lang="fr-FR" sz="3200" b="1" dirty="0" smtClean="0">
                <a:solidFill>
                  <a:schemeClr val="tx1"/>
                </a:solidFill>
              </a:rPr>
              <a:t>&lt;&lt;Concevoir pour les </a:t>
            </a:r>
            <a:r>
              <a:rPr lang="fr-FR" sz="3200" b="1" dirty="0" smtClean="0">
                <a:solidFill>
                  <a:srgbClr val="0070C0"/>
                </a:solidFill>
              </a:rPr>
              <a:t>employés de Services Partagés Canada </a:t>
            </a:r>
            <a:r>
              <a:rPr lang="fr-FR" sz="3200" b="1" dirty="0" smtClean="0">
                <a:solidFill>
                  <a:srgbClr val="C00000"/>
                </a:solidFill>
              </a:rPr>
              <a:t>un </a:t>
            </a:r>
            <a:r>
              <a:rPr lang="fr-FR" sz="3200" b="1" dirty="0">
                <a:solidFill>
                  <a:srgbClr val="C00000"/>
                </a:solidFill>
              </a:rPr>
              <a:t>dispositif </a:t>
            </a:r>
            <a:r>
              <a:rPr lang="fr-FR" sz="3200" b="1" dirty="0" smtClean="0">
                <a:solidFill>
                  <a:srgbClr val="C00000"/>
                </a:solidFill>
              </a:rPr>
              <a:t>capable de mesurer </a:t>
            </a:r>
            <a:r>
              <a:rPr lang="fr-FR" sz="3200" b="1" dirty="0">
                <a:solidFill>
                  <a:srgbClr val="C00000"/>
                </a:solidFill>
              </a:rPr>
              <a:t>la température </a:t>
            </a:r>
            <a:r>
              <a:rPr lang="fr-FR" sz="3200" b="1" dirty="0" smtClean="0">
                <a:solidFill>
                  <a:srgbClr val="C00000"/>
                </a:solidFill>
              </a:rPr>
              <a:t>et </a:t>
            </a:r>
            <a:r>
              <a:rPr lang="fr-FR" sz="3200" b="1" dirty="0">
                <a:solidFill>
                  <a:srgbClr val="C00000"/>
                </a:solidFill>
              </a:rPr>
              <a:t>la </a:t>
            </a:r>
            <a:r>
              <a:rPr lang="fr-FR" sz="3200" b="1" dirty="0" smtClean="0">
                <a:solidFill>
                  <a:srgbClr val="C00000"/>
                </a:solidFill>
              </a:rPr>
              <a:t>qualité </a:t>
            </a:r>
            <a:r>
              <a:rPr lang="fr-FR" sz="3200" b="1" dirty="0">
                <a:solidFill>
                  <a:srgbClr val="C00000"/>
                </a:solidFill>
              </a:rPr>
              <a:t>de </a:t>
            </a:r>
            <a:r>
              <a:rPr lang="fr-FR" sz="3200" b="1" dirty="0" smtClean="0">
                <a:solidFill>
                  <a:srgbClr val="C00000"/>
                </a:solidFill>
              </a:rPr>
              <a:t>l’air, qui </a:t>
            </a:r>
            <a:r>
              <a:rPr lang="fr-FR" sz="3200" b="1" dirty="0">
                <a:solidFill>
                  <a:srgbClr val="C00000"/>
                </a:solidFill>
              </a:rPr>
              <a:t>soit intuitif, mobile et capable d’afficher des données fournies en temps réel,</a:t>
            </a:r>
            <a:r>
              <a:rPr lang="fr-FR" sz="3200" dirty="0">
                <a:solidFill>
                  <a:srgbClr val="00B050"/>
                </a:solidFill>
              </a:rPr>
              <a:t> </a:t>
            </a:r>
            <a:r>
              <a:rPr lang="fr-FR" sz="3200" b="1" dirty="0">
                <a:solidFill>
                  <a:schemeClr val="tx1"/>
                </a:solidFill>
              </a:rPr>
              <a:t>afin de garantir des conditions de travail optimales pour leur confort et leur productivité &gt;&gt;</a:t>
            </a:r>
            <a:r>
              <a:rPr lang="fr-FR" sz="3200" dirty="0">
                <a:solidFill>
                  <a:schemeClr val="tx1"/>
                </a:solidFill>
              </a:rPr>
              <a:t>.</a:t>
            </a:r>
          </a:p>
          <a:p>
            <a:pPr algn="just"/>
            <a:endParaRPr lang="fr-FR" dirty="0">
              <a:solidFill>
                <a:schemeClr val="tx1"/>
              </a:solidFill>
            </a:endParaRPr>
          </a:p>
          <a:p>
            <a:pPr algn="just"/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3934967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à coins arrondis 38"/>
          <p:cNvSpPr/>
          <p:nvPr/>
        </p:nvSpPr>
        <p:spPr>
          <a:xfrm>
            <a:off x="-79899" y="0"/>
            <a:ext cx="12348839" cy="736847"/>
          </a:xfrm>
          <a:prstGeom prst="roundRect">
            <a:avLst>
              <a:gd name="adj" fmla="val 702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>
                <a:solidFill>
                  <a:schemeClr val="bg1"/>
                </a:solidFill>
              </a:rPr>
              <a:t>CRITERES DE CONCEPTION</a:t>
            </a:r>
            <a:endParaRPr lang="fr-FR" sz="3600" dirty="0">
              <a:solidFill>
                <a:schemeClr val="bg1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152" y="1019907"/>
            <a:ext cx="10962736" cy="5503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55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à coins arrondis 38"/>
          <p:cNvSpPr/>
          <p:nvPr/>
        </p:nvSpPr>
        <p:spPr>
          <a:xfrm>
            <a:off x="-79899" y="0"/>
            <a:ext cx="12348839" cy="736847"/>
          </a:xfrm>
          <a:prstGeom prst="roundRect">
            <a:avLst>
              <a:gd name="adj" fmla="val 7028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>
                <a:solidFill>
                  <a:schemeClr val="bg1"/>
                </a:solidFill>
              </a:rPr>
              <a:t>QUELQUES SOLUTIONS EXISTANTES SUR LE MARCHE</a:t>
            </a:r>
            <a:endParaRPr lang="fr-FR" sz="3600" dirty="0">
              <a:solidFill>
                <a:schemeClr val="bg1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5839"/>
            <a:ext cx="5637042" cy="5680469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454" y="825839"/>
            <a:ext cx="5637042" cy="5637042"/>
          </a:xfrm>
          <a:prstGeom prst="rect">
            <a:avLst/>
          </a:prstGeom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0" y="6506308"/>
            <a:ext cx="5637042" cy="3516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FR" sz="1100" dirty="0">
                <a:solidFill>
                  <a:schemeClr val="accent5">
                    <a:lumMod val="50000"/>
                  </a:schemeClr>
                </a:solidFill>
              </a:rPr>
              <a:t>Source :</a:t>
            </a:r>
            <a:r>
              <a:rPr lang="fr-FR" sz="1050" dirty="0">
                <a:solidFill>
                  <a:schemeClr val="accent5">
                    <a:lumMod val="50000"/>
                  </a:schemeClr>
                </a:solidFill>
              </a:rPr>
              <a:t>https://</a:t>
            </a:r>
            <a:r>
              <a:rPr lang="fr-FR" sz="1050" dirty="0" smtClean="0">
                <a:solidFill>
                  <a:schemeClr val="accent5">
                    <a:lumMod val="50000"/>
                  </a:schemeClr>
                </a:solidFill>
              </a:rPr>
              <a:t>www.amazon.ca/Airthings-Indoor-Quality-Monitoring-Multi Room/</a:t>
            </a:r>
            <a:r>
              <a:rPr lang="fr-FR" sz="1050" dirty="0" err="1" smtClean="0">
                <a:solidFill>
                  <a:schemeClr val="accent5">
                    <a:lumMod val="50000"/>
                  </a:schemeClr>
                </a:solidFill>
              </a:rPr>
              <a:t>dp</a:t>
            </a:r>
            <a:r>
              <a:rPr lang="fr-FR" sz="1050" dirty="0" smtClean="0">
                <a:solidFill>
                  <a:schemeClr val="accent5">
                    <a:lumMod val="50000"/>
                  </a:schemeClr>
                </a:solidFill>
              </a:rPr>
              <a:t>/B0876D7J69</a:t>
            </a:r>
            <a:endParaRPr lang="fr-FR" sz="1050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fr-FR" sz="1050" dirty="0"/>
          </a:p>
        </p:txBody>
      </p:sp>
      <p:sp>
        <p:nvSpPr>
          <p:cNvPr id="8" name="Rectangle 7"/>
          <p:cNvSpPr/>
          <p:nvPr/>
        </p:nvSpPr>
        <p:spPr>
          <a:xfrm>
            <a:off x="6416454" y="6462881"/>
            <a:ext cx="5637042" cy="3516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FR" sz="800" dirty="0">
                <a:solidFill>
                  <a:schemeClr val="accent5">
                    <a:lumMod val="50000"/>
                  </a:schemeClr>
                </a:solidFill>
              </a:rPr>
              <a:t>Source :https://www.amazon.ca/-/fr/Temtop-%C3%A9lectrochimique-professionnel-affichage-rechargeable/dp/B07DHXQXGK</a:t>
            </a:r>
          </a:p>
          <a:p>
            <a:endParaRPr lang="fr-FR" sz="800" dirty="0"/>
          </a:p>
        </p:txBody>
      </p:sp>
    </p:spTree>
    <p:extLst>
      <p:ext uri="{BB962C8B-B14F-4D97-AF65-F5344CB8AC3E}">
        <p14:creationId xmlns:p14="http://schemas.microsoft.com/office/powerpoint/2010/main" val="3182752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à coins arrondis 38"/>
          <p:cNvSpPr/>
          <p:nvPr/>
        </p:nvSpPr>
        <p:spPr>
          <a:xfrm>
            <a:off x="-79899" y="0"/>
            <a:ext cx="12348839" cy="736847"/>
          </a:xfrm>
          <a:prstGeom prst="roundRect">
            <a:avLst>
              <a:gd name="adj" fmla="val 7028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>
                <a:solidFill>
                  <a:schemeClr val="bg1"/>
                </a:solidFill>
              </a:rPr>
              <a:t>ETALONNAGE TECHNIQUE DE LA SOLUTION</a:t>
            </a:r>
            <a:endParaRPr lang="fr-FR" sz="3600" dirty="0">
              <a:solidFill>
                <a:schemeClr val="bg1"/>
              </a:solidFill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628" y="911737"/>
            <a:ext cx="10077784" cy="5946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728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à coins arrondis 38"/>
          <p:cNvSpPr/>
          <p:nvPr/>
        </p:nvSpPr>
        <p:spPr>
          <a:xfrm>
            <a:off x="-79899" y="0"/>
            <a:ext cx="12348839" cy="736847"/>
          </a:xfrm>
          <a:prstGeom prst="roundRect">
            <a:avLst>
              <a:gd name="adj" fmla="val 7028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 smtClean="0">
                <a:solidFill>
                  <a:schemeClr val="bg1"/>
                </a:solidFill>
              </a:rPr>
              <a:t>ETALONNAGE TECHNIQUE DE LA SOLUTION</a:t>
            </a:r>
            <a:endParaRPr lang="fr-FR" sz="3600" dirty="0">
              <a:solidFill>
                <a:schemeClr val="bg1"/>
              </a:solidFill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1460" y="736846"/>
            <a:ext cx="7537142" cy="612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672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3889</TotalTime>
  <Words>347</Words>
  <Application>Microsoft Office PowerPoint</Application>
  <PresentationFormat>Grand écran</PresentationFormat>
  <Paragraphs>118</Paragraphs>
  <Slides>26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33" baseType="lpstr">
      <vt:lpstr>Arial</vt:lpstr>
      <vt:lpstr>Calibri</vt:lpstr>
      <vt:lpstr>Calibri Light</vt:lpstr>
      <vt:lpstr>Times New Roman</vt:lpstr>
      <vt:lpstr>Tw Cen MT</vt:lpstr>
      <vt:lpstr>Wingdings</vt:lpstr>
      <vt:lpstr>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Zähringer</dc:creator>
  <cp:lastModifiedBy>TELES4</cp:lastModifiedBy>
  <cp:revision>102</cp:revision>
  <dcterms:created xsi:type="dcterms:W3CDTF">2017-01-05T13:17:27Z</dcterms:created>
  <dcterms:modified xsi:type="dcterms:W3CDTF">2024-11-25T04:57:14Z</dcterms:modified>
</cp:coreProperties>
</file>